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9" r:id="rId1"/>
  </p:sldMasterIdLst>
  <p:notesMasterIdLst>
    <p:notesMasterId r:id="rId38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90" r:id="rId12"/>
    <p:sldId id="266" r:id="rId13"/>
    <p:sldId id="272" r:id="rId14"/>
    <p:sldId id="267" r:id="rId15"/>
    <p:sldId id="268" r:id="rId16"/>
    <p:sldId id="269" r:id="rId17"/>
    <p:sldId id="270" r:id="rId18"/>
    <p:sldId id="271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4" r:id="rId31"/>
    <p:sldId id="285" r:id="rId32"/>
    <p:sldId id="286" r:id="rId33"/>
    <p:sldId id="287" r:id="rId34"/>
    <p:sldId id="288" r:id="rId35"/>
    <p:sldId id="291" r:id="rId36"/>
    <p:sldId id="289" r:id="rId37"/>
  </p:sldIdLst>
  <p:sldSz cx="13004800" cy="9753600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EFFFE"/>
        </a:solidFill>
        <a:latin typeface="Lucida Grande" charset="0"/>
        <a:ea typeface="MS PGothic" charset="0"/>
        <a:cs typeface="MS PGothic" charset="0"/>
        <a:sym typeface="Lucida Grande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EFFFE"/>
        </a:solidFill>
        <a:latin typeface="Lucida Grande" charset="0"/>
        <a:ea typeface="MS PGothic" charset="0"/>
        <a:cs typeface="MS PGothic" charset="0"/>
        <a:sym typeface="Lucida Grande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EFFFE"/>
        </a:solidFill>
        <a:latin typeface="Lucida Grande" charset="0"/>
        <a:ea typeface="MS PGothic" charset="0"/>
        <a:cs typeface="MS PGothic" charset="0"/>
        <a:sym typeface="Lucida Grande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EFFFE"/>
        </a:solidFill>
        <a:latin typeface="Lucida Grande" charset="0"/>
        <a:ea typeface="MS PGothic" charset="0"/>
        <a:cs typeface="MS PGothic" charset="0"/>
        <a:sym typeface="Lucida Grande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EFFFE"/>
        </a:solidFill>
        <a:latin typeface="Lucida Grande" charset="0"/>
        <a:ea typeface="MS PGothic" charset="0"/>
        <a:cs typeface="MS PGothic" charset="0"/>
        <a:sym typeface="Lucida Grande" charset="0"/>
      </a:defRPr>
    </a:lvl5pPr>
    <a:lvl6pPr marL="2286000" algn="l" defTabSz="457200" rtl="0" eaLnBrk="1" latinLnBrk="0" hangingPunct="1">
      <a:defRPr sz="1200" kern="1200">
        <a:solidFill>
          <a:srgbClr val="FEFFFE"/>
        </a:solidFill>
        <a:latin typeface="Lucida Grande" charset="0"/>
        <a:ea typeface="MS PGothic" charset="0"/>
        <a:cs typeface="MS PGothic" charset="0"/>
        <a:sym typeface="Lucida Grande" charset="0"/>
      </a:defRPr>
    </a:lvl6pPr>
    <a:lvl7pPr marL="2743200" algn="l" defTabSz="457200" rtl="0" eaLnBrk="1" latinLnBrk="0" hangingPunct="1">
      <a:defRPr sz="1200" kern="1200">
        <a:solidFill>
          <a:srgbClr val="FEFFFE"/>
        </a:solidFill>
        <a:latin typeface="Lucida Grande" charset="0"/>
        <a:ea typeface="MS PGothic" charset="0"/>
        <a:cs typeface="MS PGothic" charset="0"/>
        <a:sym typeface="Lucida Grande" charset="0"/>
      </a:defRPr>
    </a:lvl7pPr>
    <a:lvl8pPr marL="3200400" algn="l" defTabSz="457200" rtl="0" eaLnBrk="1" latinLnBrk="0" hangingPunct="1">
      <a:defRPr sz="1200" kern="1200">
        <a:solidFill>
          <a:srgbClr val="FEFFFE"/>
        </a:solidFill>
        <a:latin typeface="Lucida Grande" charset="0"/>
        <a:ea typeface="MS PGothic" charset="0"/>
        <a:cs typeface="MS PGothic" charset="0"/>
        <a:sym typeface="Lucida Grande" charset="0"/>
      </a:defRPr>
    </a:lvl8pPr>
    <a:lvl9pPr marL="3657600" algn="l" defTabSz="457200" rtl="0" eaLnBrk="1" latinLnBrk="0" hangingPunct="1">
      <a:defRPr sz="1200" kern="1200">
        <a:solidFill>
          <a:srgbClr val="FEFFFE"/>
        </a:solidFill>
        <a:latin typeface="Lucida Grande" charset="0"/>
        <a:ea typeface="MS PGothic" charset="0"/>
        <a:cs typeface="MS PGothic" charset="0"/>
        <a:sym typeface="Lucida Grande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8058" autoAdjust="0"/>
  </p:normalViewPr>
  <p:slideViewPr>
    <p:cSldViewPr snapToGrid="0" snapToObjects="1">
      <p:cViewPr>
        <p:scale>
          <a:sx n="60" d="100"/>
          <a:sy n="60" d="100"/>
        </p:scale>
        <p:origin x="-906" y="216"/>
      </p:cViewPr>
      <p:guideLst>
        <p:guide orient="horz" pos="3072"/>
        <p:guide pos="4096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D58BF9D-3044-6141-A1B1-C1537AF213C1}" type="datetimeFigureOut">
              <a:rPr lang="en-US" smtClean="0"/>
              <a:t>2/16/2016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0C00260-91DB-0D48-93AD-BEB84341ED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67338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C00260-91DB-0D48-93AD-BEB84341EDB3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148236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Fix spacing and size so the next slide and this match.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C00260-91DB-0D48-93AD-BEB84341EDB3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329535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C00260-91DB-0D48-93AD-BEB84341EDB3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088489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Make this set into three slides and space </a:t>
            </a:r>
            <a:r>
              <a:rPr lang="en-US" smtClean="0"/>
              <a:t>out more.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C00260-91DB-0D48-93AD-BEB84341EDB3}" type="slidenum">
              <a:rPr lang="en-US" smtClean="0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580402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74725" y="3030538"/>
            <a:ext cx="11055350" cy="209073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51038" y="5527675"/>
            <a:ext cx="9102725" cy="2492375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5428274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3655561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7113" y="6267450"/>
            <a:ext cx="11053762" cy="19367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7113" y="4133850"/>
            <a:ext cx="11053762" cy="213360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638094418"/>
      </p:ext>
    </p:extLst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70000" y="2705100"/>
            <a:ext cx="5156200" cy="58404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78600" y="2705100"/>
            <a:ext cx="5156200" cy="58404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5787855"/>
      </p:ext>
    </p:extLst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0875" y="2182813"/>
            <a:ext cx="5745163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0875" y="3092450"/>
            <a:ext cx="5745163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05588" y="2182813"/>
            <a:ext cx="5748337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5588" y="3092450"/>
            <a:ext cx="5748337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1502263"/>
      </p:ext>
    </p:extLst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9797413"/>
      </p:ext>
    </p:extLst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66544395"/>
      </p:ext>
    </p:extLst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88938"/>
            <a:ext cx="4278313" cy="165258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84763" y="388938"/>
            <a:ext cx="7269162" cy="832326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50875" y="2041525"/>
            <a:ext cx="4278313" cy="667067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719201330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FF8000"/>
            </a:gs>
            <a:gs pos="100000">
              <a:srgbClr val="FFFFFF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1270000" y="239713"/>
            <a:ext cx="10464800" cy="2465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50800" tIns="50800" rIns="50800" bIns="50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>
                <a:sym typeface="Lucida Grande" charset="0"/>
              </a:rPr>
              <a:t>Click to edit Master title style</a:t>
            </a:r>
            <a:endParaRPr lang="en-US" dirty="0">
              <a:sym typeface="Lucida Grande" charset="0"/>
            </a:endParaRPr>
          </a:p>
        </p:txBody>
      </p:sp>
      <p:sp>
        <p:nvSpPr>
          <p:cNvPr id="2050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1270000" y="2705100"/>
            <a:ext cx="10464800" cy="58404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50800" tIns="50800" rIns="50800" bIns="50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>
                <a:sym typeface="Lucida Grande" charset="0"/>
              </a:rPr>
              <a:t>Click to edit Master text styles</a:t>
            </a:r>
          </a:p>
          <a:p>
            <a:pPr lvl="1"/>
            <a:r>
              <a:rPr lang="en-US" dirty="0" smtClean="0">
                <a:sym typeface="Lucida Grande" charset="0"/>
              </a:rPr>
              <a:t>Second level</a:t>
            </a:r>
          </a:p>
          <a:p>
            <a:pPr lvl="2"/>
            <a:r>
              <a:rPr lang="en-US" dirty="0" smtClean="0">
                <a:sym typeface="Lucida Grande" charset="0"/>
              </a:rPr>
              <a:t>Third level</a:t>
            </a:r>
          </a:p>
          <a:p>
            <a:pPr lvl="3"/>
            <a:r>
              <a:rPr lang="en-US" dirty="0" smtClean="0">
                <a:sym typeface="Lucida Grande" charset="0"/>
              </a:rPr>
              <a:t>Fourth level</a:t>
            </a:r>
          </a:p>
          <a:p>
            <a:pPr lvl="4"/>
            <a:r>
              <a:rPr lang="en-US" dirty="0" smtClean="0">
                <a:sym typeface="Lucida Grande" charset="0"/>
              </a:rPr>
              <a:t>Fifth level</a:t>
            </a:r>
            <a:endParaRPr lang="en-US" dirty="0">
              <a:sym typeface="Lucida Grande" charset="0"/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</p:sldLayoutIdLst>
  <p:transition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010001"/>
          </a:solidFill>
          <a:latin typeface="Helvetica"/>
          <a:ea typeface="MS PGothic" pitchFamily="34" charset="-128"/>
          <a:cs typeface="Helvetica"/>
          <a:sym typeface="Lucida Grande" charset="0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8000">
          <a:solidFill>
            <a:srgbClr val="FFFFFF"/>
          </a:solidFill>
          <a:latin typeface="Lucida Grande" charset="0"/>
          <a:ea typeface="MS PGothic" pitchFamily="34" charset="-128"/>
          <a:cs typeface="MS PGothic" charset="0"/>
          <a:sym typeface="Lucida Grande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8000">
          <a:solidFill>
            <a:srgbClr val="FFFFFF"/>
          </a:solidFill>
          <a:latin typeface="Lucida Grande" charset="0"/>
          <a:ea typeface="MS PGothic" pitchFamily="34" charset="-128"/>
          <a:cs typeface="MS PGothic" charset="0"/>
          <a:sym typeface="Lucida Grande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8000">
          <a:solidFill>
            <a:srgbClr val="FFFFFF"/>
          </a:solidFill>
          <a:latin typeface="Lucida Grande" charset="0"/>
          <a:ea typeface="MS PGothic" pitchFamily="34" charset="-128"/>
          <a:cs typeface="MS PGothic" charset="0"/>
          <a:sym typeface="Lucida Grande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8000">
          <a:solidFill>
            <a:srgbClr val="FFFFFF"/>
          </a:solidFill>
          <a:latin typeface="Lucida Grande" charset="0"/>
          <a:ea typeface="MS PGothic" pitchFamily="34" charset="-128"/>
          <a:cs typeface="MS PGothic" charset="0"/>
          <a:sym typeface="Lucida Grande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8000">
          <a:solidFill>
            <a:srgbClr val="FFFFFF"/>
          </a:solidFill>
          <a:latin typeface="Lucida Grande" charset="0"/>
          <a:ea typeface="ＭＳ Ｐゴシック" charset="0"/>
          <a:sym typeface="Lucida Grande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8000">
          <a:solidFill>
            <a:srgbClr val="FFFFFF"/>
          </a:solidFill>
          <a:latin typeface="Lucida Grande" charset="0"/>
          <a:ea typeface="ＭＳ Ｐゴシック" charset="0"/>
          <a:sym typeface="Lucida Grande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8000">
          <a:solidFill>
            <a:srgbClr val="FFFFFF"/>
          </a:solidFill>
          <a:latin typeface="Lucida Grande" charset="0"/>
          <a:ea typeface="ＭＳ Ｐゴシック" charset="0"/>
          <a:sym typeface="Lucida Grande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8000">
          <a:solidFill>
            <a:srgbClr val="FFFFFF"/>
          </a:solidFill>
          <a:latin typeface="Lucida Grande" charset="0"/>
          <a:ea typeface="ＭＳ Ｐゴシック" charset="0"/>
          <a:sym typeface="Lucida Grande" charset="0"/>
        </a:defRPr>
      </a:lvl9pPr>
    </p:titleStyle>
    <p:bodyStyle>
      <a:lvl1pPr marL="571500" indent="-571500" algn="l" rtl="0" eaLnBrk="1" fontAlgn="base" hangingPunct="1">
        <a:spcBef>
          <a:spcPts val="4200"/>
        </a:spcBef>
        <a:spcAft>
          <a:spcPct val="0"/>
        </a:spcAft>
        <a:buClrTx/>
        <a:buSzPct val="100000"/>
        <a:buFont typeface="Arial"/>
        <a:buChar char="•"/>
        <a:defRPr sz="3600">
          <a:solidFill>
            <a:srgbClr val="010001"/>
          </a:solidFill>
          <a:latin typeface="Arial"/>
          <a:ea typeface="MS PGothic" pitchFamily="34" charset="-128"/>
          <a:cs typeface="Arial"/>
          <a:sym typeface="Lucida Grande" charset="0"/>
        </a:defRPr>
      </a:lvl1pPr>
      <a:lvl2pPr marL="850900" indent="-571500" algn="l" rtl="0" eaLnBrk="1" fontAlgn="base" hangingPunct="1">
        <a:spcBef>
          <a:spcPts val="4200"/>
        </a:spcBef>
        <a:spcAft>
          <a:spcPct val="0"/>
        </a:spcAft>
        <a:buClrTx/>
        <a:buSzPct val="100000"/>
        <a:buFont typeface="Arial"/>
        <a:buChar char="•"/>
        <a:defRPr sz="3600">
          <a:solidFill>
            <a:srgbClr val="010001"/>
          </a:solidFill>
          <a:latin typeface="Arial"/>
          <a:ea typeface="MS PGothic" pitchFamily="34" charset="-128"/>
          <a:cs typeface="Arial"/>
          <a:sym typeface="Lucida Grande" charset="0"/>
        </a:defRPr>
      </a:lvl2pPr>
      <a:lvl3pPr marL="1231900" indent="-571500" algn="l" rtl="0" eaLnBrk="1" fontAlgn="base" hangingPunct="1">
        <a:spcBef>
          <a:spcPts val="4200"/>
        </a:spcBef>
        <a:spcAft>
          <a:spcPct val="0"/>
        </a:spcAft>
        <a:buClrTx/>
        <a:buSzPct val="100000"/>
        <a:buFont typeface="Arial"/>
        <a:buChar char="•"/>
        <a:defRPr sz="3600">
          <a:solidFill>
            <a:srgbClr val="010001"/>
          </a:solidFill>
          <a:latin typeface="Arial"/>
          <a:ea typeface="MS PGothic" pitchFamily="34" charset="-128"/>
          <a:cs typeface="Arial"/>
          <a:sym typeface="Lucida Grande" charset="0"/>
        </a:defRPr>
      </a:lvl3pPr>
      <a:lvl4pPr marL="1612900" indent="-571500" algn="l" rtl="0" eaLnBrk="1" fontAlgn="base" hangingPunct="1">
        <a:spcBef>
          <a:spcPts val="4200"/>
        </a:spcBef>
        <a:spcAft>
          <a:spcPct val="0"/>
        </a:spcAft>
        <a:buClrTx/>
        <a:buSzPct val="100000"/>
        <a:buFont typeface="Arial"/>
        <a:buChar char="•"/>
        <a:defRPr sz="3600">
          <a:solidFill>
            <a:srgbClr val="010001"/>
          </a:solidFill>
          <a:latin typeface="Arial"/>
          <a:ea typeface="MS PGothic" pitchFamily="34" charset="-128"/>
          <a:cs typeface="Arial"/>
          <a:sym typeface="Lucida Grande" charset="0"/>
        </a:defRPr>
      </a:lvl4pPr>
      <a:lvl5pPr marL="1993900" indent="-571500" algn="l" rtl="0" eaLnBrk="1" fontAlgn="base" hangingPunct="1">
        <a:spcBef>
          <a:spcPts val="4200"/>
        </a:spcBef>
        <a:spcAft>
          <a:spcPct val="0"/>
        </a:spcAft>
        <a:buClrTx/>
        <a:buSzPct val="100000"/>
        <a:buFont typeface="Arial"/>
        <a:buChar char="•"/>
        <a:defRPr sz="3600">
          <a:solidFill>
            <a:srgbClr val="010001"/>
          </a:solidFill>
          <a:latin typeface="Arial"/>
          <a:ea typeface="MS PGothic" pitchFamily="34" charset="-128"/>
          <a:cs typeface="Arial"/>
          <a:sym typeface="Lucida Grande" charset="0"/>
        </a:defRPr>
      </a:lvl5pPr>
      <a:lvl6pPr marL="2260600" indent="-381000" algn="l" rtl="0" eaLnBrk="1" fontAlgn="base" hangingPunct="1">
        <a:spcBef>
          <a:spcPts val="4200"/>
        </a:spcBef>
        <a:spcAft>
          <a:spcPct val="0"/>
        </a:spcAft>
        <a:buClr>
          <a:srgbClr val="FEFFFE"/>
        </a:buClr>
        <a:buSzPct val="100000"/>
        <a:buFont typeface="Lucida Grande" charset="0"/>
        <a:buChar char="•"/>
        <a:defRPr sz="3800">
          <a:solidFill>
            <a:schemeClr val="tx1"/>
          </a:solidFill>
          <a:latin typeface="+mn-lt"/>
          <a:ea typeface="+mn-ea"/>
          <a:sym typeface="Lucida Grande" charset="0"/>
        </a:defRPr>
      </a:lvl6pPr>
      <a:lvl7pPr marL="2717800" indent="-381000" algn="l" rtl="0" eaLnBrk="1" fontAlgn="base" hangingPunct="1">
        <a:spcBef>
          <a:spcPts val="4200"/>
        </a:spcBef>
        <a:spcAft>
          <a:spcPct val="0"/>
        </a:spcAft>
        <a:buClr>
          <a:srgbClr val="FEFFFE"/>
        </a:buClr>
        <a:buSzPct val="100000"/>
        <a:buFont typeface="Lucida Grande" charset="0"/>
        <a:buChar char="•"/>
        <a:defRPr sz="3800">
          <a:solidFill>
            <a:schemeClr val="tx1"/>
          </a:solidFill>
          <a:latin typeface="+mn-lt"/>
          <a:ea typeface="+mn-ea"/>
          <a:sym typeface="Lucida Grande" charset="0"/>
        </a:defRPr>
      </a:lvl7pPr>
      <a:lvl8pPr marL="3175000" indent="-381000" algn="l" rtl="0" eaLnBrk="1" fontAlgn="base" hangingPunct="1">
        <a:spcBef>
          <a:spcPts val="4200"/>
        </a:spcBef>
        <a:spcAft>
          <a:spcPct val="0"/>
        </a:spcAft>
        <a:buClr>
          <a:srgbClr val="FEFFFE"/>
        </a:buClr>
        <a:buSzPct val="100000"/>
        <a:buFont typeface="Lucida Grande" charset="0"/>
        <a:buChar char="•"/>
        <a:defRPr sz="3800">
          <a:solidFill>
            <a:schemeClr val="tx1"/>
          </a:solidFill>
          <a:latin typeface="+mn-lt"/>
          <a:ea typeface="+mn-ea"/>
          <a:sym typeface="Lucida Grande" charset="0"/>
        </a:defRPr>
      </a:lvl8pPr>
      <a:lvl9pPr marL="3632200" indent="-381000" algn="l" rtl="0" eaLnBrk="1" fontAlgn="base" hangingPunct="1">
        <a:spcBef>
          <a:spcPts val="4200"/>
        </a:spcBef>
        <a:spcAft>
          <a:spcPct val="0"/>
        </a:spcAft>
        <a:buClr>
          <a:srgbClr val="FEFFFE"/>
        </a:buClr>
        <a:buSzPct val="100000"/>
        <a:buFont typeface="Lucida Grande" charset="0"/>
        <a:buChar char="•"/>
        <a:defRPr sz="3800">
          <a:solidFill>
            <a:schemeClr val="tx1"/>
          </a:solidFill>
          <a:latin typeface="+mn-lt"/>
          <a:ea typeface="+mn-ea"/>
          <a:sym typeface="Lucida Grande" charset="0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>
            <a:spLocks noChangeArrowheads="1"/>
          </p:cNvSpPr>
          <p:nvPr/>
        </p:nvSpPr>
        <p:spPr bwMode="auto">
          <a:xfrm>
            <a:off x="0" y="3505200"/>
            <a:ext cx="13004800" cy="1524000"/>
          </a:xfrm>
          <a:prstGeom prst="rect">
            <a:avLst/>
          </a:prstGeom>
          <a:solidFill>
            <a:srgbClr val="FF8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50800" tIns="50800" rIns="50800" bIns="50800"/>
          <a:lstStyle/>
          <a:p>
            <a:pPr algn="ctr"/>
            <a:r>
              <a:rPr lang="en-US" sz="4400" b="1" dirty="0">
                <a:solidFill>
                  <a:srgbClr val="010001"/>
                </a:solidFill>
                <a:latin typeface="Helvetica" charset="0"/>
              </a:rPr>
              <a:t>Chapter </a:t>
            </a:r>
            <a:r>
              <a:rPr lang="en-US" sz="4400" b="1" dirty="0" smtClean="0">
                <a:solidFill>
                  <a:srgbClr val="010001"/>
                </a:solidFill>
                <a:latin typeface="Helvetica" charset="0"/>
              </a:rPr>
              <a:t>10</a:t>
            </a:r>
            <a:endParaRPr lang="en-US" sz="4400" b="1" dirty="0">
              <a:solidFill>
                <a:srgbClr val="010001"/>
              </a:solidFill>
              <a:latin typeface="Helvetica" charset="0"/>
            </a:endParaRPr>
          </a:p>
          <a:p>
            <a:pPr algn="ctr"/>
            <a:r>
              <a:rPr lang="en-US" sz="4400" b="1" dirty="0">
                <a:solidFill>
                  <a:srgbClr val="010001"/>
                </a:solidFill>
                <a:latin typeface="Helvetica" charset="0"/>
              </a:rPr>
              <a:t>Land, Public </a:t>
            </a:r>
            <a:r>
              <a:rPr lang="en-US" sz="4400" b="1" dirty="0" smtClean="0">
                <a:solidFill>
                  <a:srgbClr val="010001"/>
                </a:solidFill>
                <a:latin typeface="Helvetica" charset="0"/>
              </a:rPr>
              <a:t>and Private</a:t>
            </a:r>
            <a:endParaRPr lang="en-US" sz="4400" b="1" dirty="0">
              <a:solidFill>
                <a:srgbClr val="010001"/>
              </a:solidFill>
              <a:latin typeface="Helvetica" charset="0"/>
            </a:endParaRPr>
          </a:p>
        </p:txBody>
      </p:sp>
      <p:grpSp>
        <p:nvGrpSpPr>
          <p:cNvPr id="9" name="Group 8"/>
          <p:cNvGrpSpPr/>
          <p:nvPr/>
        </p:nvGrpSpPr>
        <p:grpSpPr>
          <a:xfrm>
            <a:off x="635000" y="8686800"/>
            <a:ext cx="11455400" cy="840432"/>
            <a:chOff x="558800" y="8686800"/>
            <a:chExt cx="11455400" cy="840432"/>
          </a:xfrm>
        </p:grpSpPr>
        <p:sp>
          <p:nvSpPr>
            <p:cNvPr id="10" name="TextBox 9"/>
            <p:cNvSpPr txBox="1"/>
            <p:nvPr/>
          </p:nvSpPr>
          <p:spPr>
            <a:xfrm>
              <a:off x="558800" y="8686800"/>
              <a:ext cx="54864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err="1">
                  <a:solidFill>
                    <a:schemeClr val="bg1"/>
                  </a:solidFill>
                </a:rPr>
                <a:t>Friedland</a:t>
              </a:r>
              <a:r>
                <a:rPr lang="en-US" dirty="0">
                  <a:solidFill>
                    <a:schemeClr val="bg1"/>
                  </a:solidFill>
                </a:rPr>
                <a:t> and </a:t>
              </a:r>
              <a:r>
                <a:rPr lang="en-US" dirty="0" err="1">
                  <a:solidFill>
                    <a:schemeClr val="bg1"/>
                  </a:solidFill>
                </a:rPr>
                <a:t>Relyea</a:t>
              </a:r>
              <a:r>
                <a:rPr lang="en-US" dirty="0">
                  <a:solidFill>
                    <a:schemeClr val="bg1"/>
                  </a:solidFill>
                </a:rPr>
                <a:t> Environmental Science for AP</a:t>
              </a:r>
              <a:r>
                <a:rPr lang="en-US" baseline="30000" dirty="0">
                  <a:solidFill>
                    <a:schemeClr val="bg1"/>
                  </a:solidFill>
                </a:rPr>
                <a:t>®</a:t>
              </a:r>
              <a:r>
                <a:rPr lang="en-US" dirty="0">
                  <a:solidFill>
                    <a:schemeClr val="bg1"/>
                  </a:solidFill>
                </a:rPr>
                <a:t>, second edition </a:t>
              </a:r>
              <a:endParaRPr lang="en-US" dirty="0" smtClean="0">
                <a:solidFill>
                  <a:schemeClr val="bg1"/>
                </a:solidFill>
              </a:endParaRPr>
            </a:p>
            <a:p>
              <a:r>
                <a:rPr lang="en-US" dirty="0" smtClean="0">
                  <a:solidFill>
                    <a:schemeClr val="bg1"/>
                  </a:solidFill>
                </a:rPr>
                <a:t>© 2015 </a:t>
              </a:r>
              <a:r>
                <a:rPr lang="en-US" dirty="0">
                  <a:solidFill>
                    <a:schemeClr val="bg1"/>
                  </a:solidFill>
                </a:rPr>
                <a:t>W.H. Freeman and Company/BFW </a:t>
              </a:r>
            </a:p>
          </p:txBody>
        </p:sp>
        <p:sp>
          <p:nvSpPr>
            <p:cNvPr id="11" name="Rectangle 10"/>
            <p:cNvSpPr/>
            <p:nvPr/>
          </p:nvSpPr>
          <p:spPr>
            <a:xfrm>
              <a:off x="2235200" y="9296400"/>
              <a:ext cx="9779000" cy="2308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900" dirty="0">
                  <a:solidFill>
                    <a:schemeClr val="bg1"/>
                  </a:solidFill>
                </a:rPr>
                <a:t>AP</a:t>
              </a:r>
              <a:r>
                <a:rPr lang="en-US" sz="900" baseline="30000" dirty="0">
                  <a:solidFill>
                    <a:schemeClr val="bg1"/>
                  </a:solidFill>
                </a:rPr>
                <a:t>® </a:t>
              </a:r>
              <a:r>
                <a:rPr lang="en-US" sz="900" dirty="0">
                  <a:solidFill>
                    <a:schemeClr val="bg1"/>
                  </a:solidFill>
                </a:rPr>
                <a:t>is a trademark registered and/or owned by the College </a:t>
              </a:r>
              <a:r>
                <a:rPr lang="en-US" sz="900" dirty="0" smtClean="0">
                  <a:solidFill>
                    <a:schemeClr val="bg1"/>
                  </a:solidFill>
                </a:rPr>
                <a:t>Board</a:t>
              </a:r>
              <a:r>
                <a:rPr lang="en-US" sz="900" baseline="30000" dirty="0">
                  <a:solidFill>
                    <a:schemeClr val="bg1"/>
                  </a:solidFill>
                </a:rPr>
                <a:t>®</a:t>
              </a:r>
              <a:r>
                <a:rPr lang="en-US" sz="900" dirty="0" smtClean="0">
                  <a:solidFill>
                    <a:schemeClr val="bg1"/>
                  </a:solidFill>
                </a:rPr>
                <a:t>, </a:t>
              </a:r>
              <a:r>
                <a:rPr lang="en-US" sz="900" dirty="0">
                  <a:solidFill>
                    <a:schemeClr val="bg1"/>
                  </a:solidFill>
                </a:rPr>
                <a:t>which was not involved in the production of, and does not endorse, this product.</a:t>
              </a:r>
              <a:endParaRPr lang="en-US" sz="900" b="1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771761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70000" y="-582035"/>
            <a:ext cx="11260922" cy="2465387"/>
          </a:xfrm>
        </p:spPr>
        <p:txBody>
          <a:bodyPr/>
          <a:lstStyle/>
          <a:p>
            <a:pPr algn="l"/>
            <a:r>
              <a:rPr lang="en-US" dirty="0"/>
              <a:t> </a:t>
            </a:r>
            <a:br>
              <a:rPr lang="en-US" dirty="0"/>
            </a:br>
            <a:r>
              <a:rPr lang="en-US" dirty="0"/>
              <a:t>International Categories of Public Lands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64576" y="2509620"/>
            <a:ext cx="10464800" cy="5840413"/>
          </a:xfrm>
        </p:spPr>
        <p:txBody>
          <a:bodyPr/>
          <a:lstStyle/>
          <a:p>
            <a:pPr marL="0" indent="0">
              <a:buNone/>
            </a:pPr>
            <a:r>
              <a:rPr lang="en-US" dirty="0" smtClean="0"/>
              <a:t>The </a:t>
            </a:r>
            <a:r>
              <a:rPr lang="en-US" dirty="0"/>
              <a:t>United Nations recognizes six categories of public lands</a:t>
            </a:r>
            <a:r>
              <a:rPr lang="en-US" dirty="0" smtClean="0"/>
              <a:t>:</a:t>
            </a:r>
            <a:endParaRPr lang="en-US" dirty="0"/>
          </a:p>
          <a:p>
            <a:pPr lvl="0"/>
            <a:r>
              <a:rPr lang="en-US" b="1" dirty="0" smtClean="0"/>
              <a:t>_________ _______</a:t>
            </a:r>
            <a:r>
              <a:rPr lang="en-US" dirty="0" smtClean="0"/>
              <a:t> </a:t>
            </a:r>
            <a:r>
              <a:rPr lang="en-US" dirty="0"/>
              <a:t>are managed for scientific, educational, and recreational use, and sometimes for their beauty or unique landforms</a:t>
            </a:r>
            <a:r>
              <a:rPr lang="en-US" dirty="0" smtClean="0"/>
              <a:t>.</a:t>
            </a:r>
            <a:endParaRPr lang="en-US" dirty="0"/>
          </a:p>
          <a:p>
            <a:pPr lvl="0"/>
            <a:r>
              <a:rPr lang="en-US" b="1" dirty="0" smtClean="0"/>
              <a:t>________ _________ __________ ______</a:t>
            </a:r>
            <a:r>
              <a:rPr lang="en-US" dirty="0" smtClean="0"/>
              <a:t> </a:t>
            </a:r>
            <a:r>
              <a:rPr lang="en-US" dirty="0"/>
              <a:t>are designated for the sustained use of biological, mineral, and recreational resources</a:t>
            </a:r>
            <a:r>
              <a:rPr lang="en-US" dirty="0" smtClean="0"/>
              <a:t>.</a:t>
            </a:r>
            <a:endParaRPr lang="en-US" dirty="0"/>
          </a:p>
          <a:p>
            <a:pPr lvl="0"/>
            <a:r>
              <a:rPr lang="en-US" b="1" dirty="0" smtClean="0"/>
              <a:t>_________________ __________ _________</a:t>
            </a:r>
            <a:r>
              <a:rPr lang="en-US" dirty="0" smtClean="0"/>
              <a:t> </a:t>
            </a:r>
            <a:r>
              <a:rPr lang="en-US" dirty="0"/>
              <a:t>are actively managed to maintain biological communities. </a:t>
            </a:r>
          </a:p>
        </p:txBody>
      </p:sp>
    </p:spTree>
    <p:extLst>
      <p:ext uri="{BB962C8B-B14F-4D97-AF65-F5344CB8AC3E}">
        <p14:creationId xmlns:p14="http://schemas.microsoft.com/office/powerpoint/2010/main" val="182090692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International Categories of Public </a:t>
            </a:r>
            <a:r>
              <a:rPr lang="en-US" dirty="0" smtClean="0"/>
              <a:t>Lands (Cont.)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b="1" dirty="0" smtClean="0"/>
              <a:t>________ _________ ________ ______ __________ __________</a:t>
            </a:r>
            <a:r>
              <a:rPr lang="en-US" dirty="0" smtClean="0"/>
              <a:t> </a:t>
            </a:r>
            <a:r>
              <a:rPr lang="en-US" dirty="0"/>
              <a:t>are set aside to protect species and ecosystems.</a:t>
            </a:r>
          </a:p>
          <a:p>
            <a:pPr lvl="0"/>
            <a:r>
              <a:rPr lang="en-US" b="1" dirty="0" smtClean="0"/>
              <a:t>___________ __________ ____ __________</a:t>
            </a:r>
            <a:r>
              <a:rPr lang="en-US" b="1" dirty="0" smtClean="0"/>
              <a:t> </a:t>
            </a:r>
            <a:r>
              <a:rPr lang="en-US" dirty="0"/>
              <a:t>permit nondestructive use of natural resources while allowing for tourism and recreation. </a:t>
            </a:r>
          </a:p>
          <a:p>
            <a:pPr lvl="0"/>
            <a:r>
              <a:rPr lang="en-US" b="1" dirty="0" smtClean="0"/>
              <a:t>__________ ____________</a:t>
            </a:r>
            <a:r>
              <a:rPr lang="en-US" dirty="0" smtClean="0"/>
              <a:t> </a:t>
            </a:r>
            <a:r>
              <a:rPr lang="en-US" dirty="0"/>
              <a:t>are designated to protect unique sites of special natural or cultural </a:t>
            </a:r>
            <a:r>
              <a:rPr lang="en-US" dirty="0" smtClean="0"/>
              <a:t>interests.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4494936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/>
              <a:t>Public Lands in the United States</a:t>
            </a:r>
            <a:br>
              <a:rPr lang="en-US" dirty="0"/>
            </a:b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0001" y="1795151"/>
            <a:ext cx="9262696" cy="6777581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86751" y="8554056"/>
            <a:ext cx="12194772" cy="1200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010001"/>
                </a:solidFill>
                <a:latin typeface="Arial"/>
                <a:cs typeface="Arial"/>
              </a:rPr>
              <a:t>Federal lands in the United States.</a:t>
            </a:r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 Approximately 42 percent of the land in the</a:t>
            </a:r>
          </a:p>
          <a:p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United States is publicly owned, with 25 percent of the nation’s land owned by the federal government.</a:t>
            </a:r>
          </a:p>
        </p:txBody>
      </p:sp>
    </p:spTree>
    <p:extLst>
      <p:ext uri="{BB962C8B-B14F-4D97-AF65-F5344CB8AC3E}">
        <p14:creationId xmlns:p14="http://schemas.microsoft.com/office/powerpoint/2010/main" val="402769954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/>
              <a:t>Public Lands in the United States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smtClean="0"/>
              <a:t>__________ ____________ ________ -</a:t>
            </a:r>
            <a:r>
              <a:rPr lang="en-US" b="1" dirty="0" smtClean="0"/>
              <a:t>  </a:t>
            </a:r>
            <a:r>
              <a:rPr lang="en-US" dirty="0" smtClean="0"/>
              <a:t>The </a:t>
            </a:r>
            <a:r>
              <a:rPr lang="en-US" dirty="0"/>
              <a:t>belief </a:t>
            </a:r>
            <a:r>
              <a:rPr lang="en-US" dirty="0" smtClean="0"/>
              <a:t>that people </a:t>
            </a:r>
            <a:r>
              <a:rPr lang="en-US" dirty="0"/>
              <a:t>should maximize use of resources, </a:t>
            </a:r>
            <a:r>
              <a:rPr lang="en-US" dirty="0" smtClean="0"/>
              <a:t>based on </a:t>
            </a:r>
            <a:r>
              <a:rPr lang="en-US" dirty="0"/>
              <a:t>the greatest good for everyone.</a:t>
            </a:r>
          </a:p>
          <a:p>
            <a:r>
              <a:rPr lang="en-US" b="1" dirty="0" smtClean="0"/>
              <a:t>__________ _______ ________ - </a:t>
            </a:r>
            <a:r>
              <a:rPr lang="en-US" b="1" dirty="0" smtClean="0"/>
              <a:t>  </a:t>
            </a:r>
            <a:r>
              <a:rPr lang="en-US" dirty="0" smtClean="0"/>
              <a:t>A </a:t>
            </a:r>
            <a:r>
              <a:rPr lang="en-US" dirty="0"/>
              <a:t>U.S. classification used </a:t>
            </a:r>
            <a:r>
              <a:rPr lang="en-US" dirty="0" smtClean="0"/>
              <a:t>to designate </a:t>
            </a:r>
            <a:r>
              <a:rPr lang="en-US" dirty="0"/>
              <a:t>lands that may be used for recreation</a:t>
            </a:r>
            <a:r>
              <a:rPr lang="en-US" dirty="0" smtClean="0"/>
              <a:t>, grazing</a:t>
            </a:r>
            <a:r>
              <a:rPr lang="en-US" dirty="0"/>
              <a:t>, timber harvesting, and mineral extraction</a:t>
            </a:r>
            <a:r>
              <a:rPr lang="en-US" dirty="0" smtClean="0"/>
              <a:t>.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584781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/>
              <a:t>Public Lands in the United States</a:t>
            </a:r>
            <a:br>
              <a:rPr lang="en-US" dirty="0"/>
            </a:b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0000" y="1627065"/>
            <a:ext cx="9517395" cy="6963947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823450" y="8684632"/>
            <a:ext cx="1133397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>
                <a:solidFill>
                  <a:srgbClr val="010001"/>
                </a:solidFill>
                <a:latin typeface="Arial"/>
                <a:cs typeface="Arial"/>
              </a:rPr>
              <a:t>Land use in the United States. </a:t>
            </a:r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Public </a:t>
            </a:r>
            <a:r>
              <a:rPr lang="en-US" sz="2400" dirty="0" smtClean="0">
                <a:solidFill>
                  <a:srgbClr val="010001"/>
                </a:solidFill>
                <a:latin typeface="Arial"/>
                <a:cs typeface="Arial"/>
              </a:rPr>
              <a:t>and private </a:t>
            </a:r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land in the United States is used for many purposes.</a:t>
            </a:r>
          </a:p>
        </p:txBody>
      </p:sp>
    </p:spTree>
    <p:extLst>
      <p:ext uri="{BB962C8B-B14F-4D97-AF65-F5344CB8AC3E}">
        <p14:creationId xmlns:p14="http://schemas.microsoft.com/office/powerpoint/2010/main" val="66661871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70000" y="71629"/>
            <a:ext cx="10464800" cy="2465387"/>
          </a:xfrm>
        </p:spPr>
        <p:txBody>
          <a:bodyPr/>
          <a:lstStyle/>
          <a:p>
            <a:pPr algn="l"/>
            <a:r>
              <a:rPr lang="en-US" dirty="0"/>
              <a:t>Public Lands in the United States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US" sz="3200" dirty="0"/>
          </a:p>
          <a:p>
            <a:pPr marL="0" indent="0">
              <a:buNone/>
            </a:pPr>
            <a:r>
              <a:rPr lang="en-US" sz="3200" dirty="0" smtClean="0"/>
              <a:t>More </a:t>
            </a:r>
            <a:r>
              <a:rPr lang="en-US" sz="3200" dirty="0"/>
              <a:t>than 95 percent of all federal lands are managed by four federal </a:t>
            </a:r>
            <a:r>
              <a:rPr lang="en-US" sz="3200" dirty="0" smtClean="0"/>
              <a:t>agencies</a:t>
            </a:r>
            <a:r>
              <a:rPr lang="en-US" sz="3200" dirty="0"/>
              <a:t>.</a:t>
            </a:r>
          </a:p>
          <a:p>
            <a:pPr lvl="2"/>
            <a:r>
              <a:rPr lang="en-US" sz="3200" dirty="0" smtClean="0"/>
              <a:t>_________ ___ _______ ________________</a:t>
            </a:r>
            <a:r>
              <a:rPr lang="en-US" sz="3200" dirty="0" smtClean="0"/>
              <a:t>: </a:t>
            </a:r>
            <a:r>
              <a:rPr lang="en-US" sz="3200" dirty="0" smtClean="0"/>
              <a:t>grazing</a:t>
            </a:r>
            <a:r>
              <a:rPr lang="en-US" sz="3200" dirty="0"/>
              <a:t>, mining, timber harvesting and recreation</a:t>
            </a:r>
          </a:p>
          <a:p>
            <a:pPr lvl="2"/>
            <a:r>
              <a:rPr lang="en-US" sz="3200" dirty="0" smtClean="0"/>
              <a:t>___ _______ ___________ _________</a:t>
            </a:r>
            <a:r>
              <a:rPr lang="en-US" sz="3200" dirty="0" smtClean="0"/>
              <a:t>: </a:t>
            </a:r>
            <a:r>
              <a:rPr lang="en-US" sz="3200" dirty="0" smtClean="0"/>
              <a:t>timber </a:t>
            </a:r>
            <a:r>
              <a:rPr lang="en-US" sz="3200" dirty="0"/>
              <a:t>harvesting, grazing, and recreation</a:t>
            </a:r>
          </a:p>
          <a:p>
            <a:pPr lvl="2"/>
            <a:r>
              <a:rPr lang="en-US" sz="3200" dirty="0" smtClean="0"/>
              <a:t>__________ ________ _________ </a:t>
            </a:r>
            <a:r>
              <a:rPr lang="en-US" sz="3200" dirty="0" smtClean="0"/>
              <a:t>: </a:t>
            </a:r>
            <a:r>
              <a:rPr lang="en-US" sz="3200" dirty="0" smtClean="0"/>
              <a:t>recreation </a:t>
            </a:r>
            <a:r>
              <a:rPr lang="en-US" sz="3200" dirty="0"/>
              <a:t>and conservation.</a:t>
            </a:r>
          </a:p>
          <a:p>
            <a:pPr lvl="2"/>
            <a:r>
              <a:rPr lang="en-US" sz="3200" dirty="0" smtClean="0"/>
              <a:t>________ ____ __________ ____________</a:t>
            </a:r>
            <a:r>
              <a:rPr lang="en-US" sz="3200" dirty="0" smtClean="0"/>
              <a:t>: </a:t>
            </a:r>
            <a:r>
              <a:rPr lang="en-US" sz="3200" dirty="0" smtClean="0"/>
              <a:t>conservation</a:t>
            </a:r>
            <a:r>
              <a:rPr lang="en-US" sz="3200" dirty="0"/>
              <a:t>, hunting, and recreation</a:t>
            </a:r>
          </a:p>
          <a:p>
            <a:pPr marL="0" indent="0">
              <a:buNone/>
            </a:pP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133855177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Module 30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 </a:t>
            </a:r>
            <a:r>
              <a:rPr lang="en-US" dirty="0"/>
              <a:t>Land Management Practices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/>
              <a:t>After reading this module, you should be able to</a:t>
            </a:r>
          </a:p>
          <a:p>
            <a:r>
              <a:rPr lang="en-US" dirty="0" smtClean="0"/>
              <a:t>explain </a:t>
            </a:r>
            <a:r>
              <a:rPr lang="en-US" dirty="0"/>
              <a:t>specific land management practices for rangelands and forests.</a:t>
            </a:r>
          </a:p>
          <a:p>
            <a:r>
              <a:rPr lang="en-US" dirty="0" smtClean="0"/>
              <a:t>describe </a:t>
            </a:r>
            <a:r>
              <a:rPr lang="en-US" dirty="0"/>
              <a:t>contemporary problems in residential land use and some </a:t>
            </a:r>
            <a:r>
              <a:rPr lang="en-US" dirty="0" smtClean="0"/>
              <a:t>potential solutions</a:t>
            </a:r>
            <a:r>
              <a:rPr lang="en-US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26057881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/>
              <a:t>Land management practices vary according to land use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Management issues differ </a:t>
            </a:r>
            <a:r>
              <a:rPr lang="en-US" dirty="0" smtClean="0"/>
              <a:t>for _____________ __________ ______ ________.</a:t>
            </a: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3461062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/>
              <a:t>Rangelands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smtClean="0"/>
              <a:t>Rangeland -</a:t>
            </a:r>
            <a:r>
              <a:rPr lang="en-US" dirty="0" smtClean="0"/>
              <a:t>  </a:t>
            </a:r>
            <a:endParaRPr lang="en-US" dirty="0" smtClean="0"/>
          </a:p>
          <a:p>
            <a:pPr lvl="0"/>
            <a:r>
              <a:rPr lang="en-US" dirty="0"/>
              <a:t>Grazing too many animals can quickly denude a region of vegetation. Loss of vegetation can lead to land exposed to wind and water erosion.  </a:t>
            </a:r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0610950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70000" y="-357919"/>
            <a:ext cx="10464800" cy="2465387"/>
          </a:xfrm>
        </p:spPr>
        <p:txBody>
          <a:bodyPr/>
          <a:lstStyle/>
          <a:p>
            <a:pPr algn="l"/>
            <a:r>
              <a:rPr lang="en-US" dirty="0"/>
              <a:t>Forests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70000" y="2555692"/>
            <a:ext cx="10464800" cy="5840413"/>
          </a:xfrm>
        </p:spPr>
        <p:txBody>
          <a:bodyPr/>
          <a:lstStyle/>
          <a:p>
            <a:r>
              <a:rPr lang="en-US" sz="3200" b="1" dirty="0" smtClean="0"/>
              <a:t>Forest</a:t>
            </a:r>
            <a:r>
              <a:rPr lang="en-US" sz="3200" dirty="0"/>
              <a:t> </a:t>
            </a:r>
            <a:r>
              <a:rPr lang="en-US" sz="3200" dirty="0" smtClean="0"/>
              <a:t>– </a:t>
            </a:r>
          </a:p>
          <a:p>
            <a:pPr marL="0" indent="0">
              <a:buNone/>
            </a:pPr>
            <a:endParaRPr lang="en-US" sz="3200" dirty="0" smtClean="0"/>
          </a:p>
          <a:p>
            <a:pPr lvl="0"/>
            <a:r>
              <a:rPr lang="en-US" sz="3200" dirty="0"/>
              <a:t>Approximately </a:t>
            </a:r>
            <a:r>
              <a:rPr lang="en-US" sz="3200" dirty="0" smtClean="0"/>
              <a:t>___</a:t>
            </a:r>
            <a:r>
              <a:rPr lang="en-US" sz="3200" dirty="0" smtClean="0"/>
              <a:t> </a:t>
            </a:r>
            <a:r>
              <a:rPr lang="en-US" sz="3200" dirty="0" smtClean="0"/>
              <a:t>percent </a:t>
            </a:r>
            <a:r>
              <a:rPr lang="en-US" sz="3200" dirty="0"/>
              <a:t>of the forests used for commercial timber operations in the U.S. are privately owned. </a:t>
            </a:r>
          </a:p>
          <a:p>
            <a:pPr lvl="0"/>
            <a:r>
              <a:rPr lang="en-US" sz="3200" dirty="0"/>
              <a:t>Timber harvest practices include </a:t>
            </a:r>
            <a:r>
              <a:rPr lang="en-US" sz="3200" dirty="0" smtClean="0"/>
              <a:t>____________</a:t>
            </a:r>
            <a:r>
              <a:rPr lang="en-US" sz="3200" dirty="0" smtClean="0"/>
              <a:t> </a:t>
            </a:r>
            <a:r>
              <a:rPr lang="en-US" sz="3200" dirty="0"/>
              <a:t>and </a:t>
            </a:r>
            <a:r>
              <a:rPr lang="en-US" sz="3200" dirty="0" smtClean="0"/>
              <a:t>_________________.</a:t>
            </a:r>
            <a:endParaRPr lang="en-US" sz="3200" dirty="0" smtClean="0"/>
          </a:p>
          <a:p>
            <a:r>
              <a:rPr lang="en-US" sz="3200" b="1" dirty="0" smtClean="0"/>
              <a:t>_________________ -</a:t>
            </a:r>
            <a:r>
              <a:rPr lang="en-US" sz="3200" b="1" dirty="0" smtClean="0"/>
              <a:t>  </a:t>
            </a:r>
            <a:r>
              <a:rPr lang="en-US" sz="3200" dirty="0" smtClean="0"/>
              <a:t>A </a:t>
            </a:r>
            <a:r>
              <a:rPr lang="en-US" sz="3200" dirty="0"/>
              <a:t>method of harvesting trees </a:t>
            </a:r>
            <a:r>
              <a:rPr lang="en-US" sz="3200" dirty="0" smtClean="0"/>
              <a:t>that removes all </a:t>
            </a:r>
            <a:r>
              <a:rPr lang="en-US" sz="3200" dirty="0"/>
              <a:t>or almost all </a:t>
            </a:r>
            <a:r>
              <a:rPr lang="en-US" sz="3200" dirty="0" smtClean="0"/>
              <a:t>trees in an </a:t>
            </a:r>
            <a:r>
              <a:rPr lang="en-US" sz="3200" dirty="0"/>
              <a:t>area</a:t>
            </a:r>
            <a:r>
              <a:rPr lang="en-US" sz="3200" dirty="0" smtClean="0"/>
              <a:t>.</a:t>
            </a:r>
          </a:p>
          <a:p>
            <a:r>
              <a:rPr lang="en-US" sz="3200" b="1" dirty="0" smtClean="0"/>
              <a:t>____________ ____________</a:t>
            </a:r>
            <a:r>
              <a:rPr lang="en-US" sz="3200" b="1" dirty="0" smtClean="0"/>
              <a:t>  </a:t>
            </a:r>
            <a:r>
              <a:rPr lang="en-US" sz="3200" dirty="0" smtClean="0"/>
              <a:t>The </a:t>
            </a:r>
            <a:r>
              <a:rPr lang="en-US" sz="3200" dirty="0"/>
              <a:t>method of harvesting </a:t>
            </a:r>
            <a:r>
              <a:rPr lang="en-US" sz="3200" dirty="0" smtClean="0"/>
              <a:t>trees that </a:t>
            </a:r>
            <a:r>
              <a:rPr lang="en-US" sz="3200" dirty="0"/>
              <a:t>involves </a:t>
            </a:r>
            <a:r>
              <a:rPr lang="en-US" sz="3200" dirty="0" smtClean="0"/>
              <a:t>removing single </a:t>
            </a:r>
            <a:r>
              <a:rPr lang="en-US" sz="3200" dirty="0"/>
              <a:t>trees or a </a:t>
            </a:r>
            <a:r>
              <a:rPr lang="en-US" sz="3200" dirty="0" smtClean="0"/>
              <a:t>small </a:t>
            </a:r>
            <a:r>
              <a:rPr lang="en-US" sz="3200" dirty="0"/>
              <a:t>number of trees from </a:t>
            </a:r>
            <a:r>
              <a:rPr lang="en-US" sz="3200" dirty="0" smtClean="0"/>
              <a:t>many </a:t>
            </a:r>
            <a:r>
              <a:rPr lang="en-US" sz="3200" dirty="0"/>
              <a:t>in a forest.</a:t>
            </a:r>
          </a:p>
        </p:txBody>
      </p:sp>
    </p:spTree>
    <p:extLst>
      <p:ext uri="{BB962C8B-B14F-4D97-AF65-F5344CB8AC3E}">
        <p14:creationId xmlns:p14="http://schemas.microsoft.com/office/powerpoint/2010/main" val="146709629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Module 29 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Land </a:t>
            </a:r>
            <a:r>
              <a:rPr lang="en-US" dirty="0"/>
              <a:t>Use Concepts and Classification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/>
              <a:t>After reading this module, you should be able to</a:t>
            </a:r>
          </a:p>
          <a:p>
            <a:r>
              <a:rPr lang="en-US" dirty="0" smtClean="0"/>
              <a:t>explain </a:t>
            </a:r>
            <a:r>
              <a:rPr lang="en-US" dirty="0"/>
              <a:t>how human land use affects the environment.</a:t>
            </a:r>
          </a:p>
          <a:p>
            <a:r>
              <a:rPr lang="en-US" dirty="0" smtClean="0"/>
              <a:t>describe </a:t>
            </a:r>
            <a:r>
              <a:rPr lang="en-US" dirty="0"/>
              <a:t>the various categories of public land used globally and in the United States.</a:t>
            </a:r>
          </a:p>
        </p:txBody>
      </p:sp>
    </p:spTree>
    <p:extLst>
      <p:ext uri="{BB962C8B-B14F-4D97-AF65-F5344CB8AC3E}">
        <p14:creationId xmlns:p14="http://schemas.microsoft.com/office/powerpoint/2010/main" val="370900581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70000" y="-659815"/>
            <a:ext cx="10464800" cy="2465387"/>
          </a:xfrm>
        </p:spPr>
        <p:txBody>
          <a:bodyPr/>
          <a:lstStyle/>
          <a:p>
            <a:pPr algn="l"/>
            <a:r>
              <a:rPr lang="en-US" dirty="0"/>
              <a:t> </a:t>
            </a:r>
            <a:br>
              <a:rPr lang="en-US" dirty="0"/>
            </a:br>
            <a:r>
              <a:rPr lang="en-US" dirty="0"/>
              <a:t>Timber Harvest Practices</a:t>
            </a:r>
            <a:br>
              <a:rPr lang="en-US" dirty="0"/>
            </a:b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0000" y="1020327"/>
            <a:ext cx="3884299" cy="8383379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5380148" y="1604903"/>
            <a:ext cx="7094748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rgbClr val="010001"/>
                </a:solidFill>
                <a:latin typeface="Arial"/>
                <a:cs typeface="Arial"/>
              </a:rPr>
              <a:t>Timber harvest practices. </a:t>
            </a:r>
            <a:endParaRPr lang="en-US" sz="3200" b="1" dirty="0" smtClean="0">
              <a:solidFill>
                <a:srgbClr val="010001"/>
              </a:solidFill>
              <a:latin typeface="Arial"/>
              <a:cs typeface="Arial"/>
            </a:endParaRPr>
          </a:p>
          <a:p>
            <a:r>
              <a:rPr lang="en-US" sz="3200" dirty="0" smtClean="0">
                <a:solidFill>
                  <a:srgbClr val="010001"/>
                </a:solidFill>
                <a:latin typeface="Arial"/>
                <a:cs typeface="Arial"/>
              </a:rPr>
              <a:t>(</a:t>
            </a:r>
            <a:r>
              <a:rPr lang="en-US" sz="3200" dirty="0">
                <a:solidFill>
                  <a:srgbClr val="010001"/>
                </a:solidFill>
                <a:latin typeface="Arial"/>
                <a:cs typeface="Arial"/>
              </a:rPr>
              <a:t>a) Clear-</a:t>
            </a:r>
            <a:r>
              <a:rPr lang="en-US" sz="3200" dirty="0" smtClean="0">
                <a:solidFill>
                  <a:srgbClr val="010001"/>
                </a:solidFill>
                <a:latin typeface="Arial"/>
                <a:cs typeface="Arial"/>
              </a:rPr>
              <a:t>cutting removes </a:t>
            </a:r>
            <a:r>
              <a:rPr lang="en-US" sz="3200" dirty="0">
                <a:solidFill>
                  <a:srgbClr val="010001"/>
                </a:solidFill>
                <a:latin typeface="Arial"/>
                <a:cs typeface="Arial"/>
              </a:rPr>
              <a:t>most, if not all, trees from an area and is often coupled </a:t>
            </a:r>
            <a:r>
              <a:rPr lang="en-US" sz="3200" dirty="0" smtClean="0">
                <a:solidFill>
                  <a:srgbClr val="010001"/>
                </a:solidFill>
                <a:latin typeface="Arial"/>
                <a:cs typeface="Arial"/>
              </a:rPr>
              <a:t>with replanting</a:t>
            </a:r>
            <a:r>
              <a:rPr lang="en-US" sz="3200" dirty="0">
                <a:solidFill>
                  <a:srgbClr val="010001"/>
                </a:solidFill>
                <a:latin typeface="Arial"/>
                <a:cs typeface="Arial"/>
              </a:rPr>
              <a:t>. The resulting trees are then all the same age. (b) In</a:t>
            </a:r>
          </a:p>
          <a:p>
            <a:r>
              <a:rPr lang="en-US" sz="3200" dirty="0">
                <a:solidFill>
                  <a:srgbClr val="010001"/>
                </a:solidFill>
                <a:latin typeface="Arial"/>
                <a:cs typeface="Arial"/>
              </a:rPr>
              <a:t>selective cutting, single trees or small numbers of trees </a:t>
            </a:r>
            <a:r>
              <a:rPr lang="en-US" sz="3200" dirty="0" smtClean="0">
                <a:solidFill>
                  <a:srgbClr val="010001"/>
                </a:solidFill>
                <a:latin typeface="Arial"/>
                <a:cs typeface="Arial"/>
              </a:rPr>
              <a:t>are harvested</a:t>
            </a:r>
            <a:r>
              <a:rPr lang="en-US" sz="3200" dirty="0">
                <a:solidFill>
                  <a:srgbClr val="010001"/>
                </a:solidFill>
                <a:latin typeface="Arial"/>
                <a:cs typeface="Arial"/>
              </a:rPr>
              <a:t>. The resulting forest consists of trees of varying ages.</a:t>
            </a:r>
          </a:p>
        </p:txBody>
      </p:sp>
    </p:spTree>
    <p:extLst>
      <p:ext uri="{BB962C8B-B14F-4D97-AF65-F5344CB8AC3E}">
        <p14:creationId xmlns:p14="http://schemas.microsoft.com/office/powerpoint/2010/main" val="3776140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/>
              <a:t>Timber Harvest Practices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70000" y="2070112"/>
            <a:ext cx="10464800" cy="5840413"/>
          </a:xfrm>
        </p:spPr>
        <p:txBody>
          <a:bodyPr/>
          <a:lstStyle/>
          <a:p>
            <a:r>
              <a:rPr lang="en-US" dirty="0"/>
              <a:t>A third approach to logging—ecologically sustainable forestry—has a goal of maintaining both plants and animals in as close to a natural state as possible.</a:t>
            </a:r>
          </a:p>
          <a:p>
            <a:r>
              <a:rPr lang="en-US" b="1" dirty="0"/>
              <a:t>Ecologically sustainable </a:t>
            </a:r>
            <a:r>
              <a:rPr lang="en-US" b="1" dirty="0" smtClean="0"/>
              <a:t>forestry –</a:t>
            </a:r>
          </a:p>
          <a:p>
            <a:endParaRPr lang="en-US" b="1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9717683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/>
              <a:t>Reforestation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Timber production presents ecological </a:t>
            </a:r>
            <a:r>
              <a:rPr lang="en-US" dirty="0" smtClean="0"/>
              <a:t>challenges.</a:t>
            </a:r>
            <a:r>
              <a:rPr lang="en-US" dirty="0"/>
              <a:t> </a:t>
            </a:r>
          </a:p>
          <a:p>
            <a:pPr lvl="0"/>
            <a:r>
              <a:rPr lang="en-US" dirty="0"/>
              <a:t>All logging disrupts </a:t>
            </a:r>
            <a:r>
              <a:rPr lang="en-US" dirty="0" smtClean="0"/>
              <a:t>habitat.</a:t>
            </a:r>
            <a:endParaRPr lang="en-US" dirty="0"/>
          </a:p>
          <a:p>
            <a:pPr lvl="0"/>
            <a:r>
              <a:rPr lang="en-US" dirty="0"/>
              <a:t>Logging often replaces complex forest ecosystems with tree </a:t>
            </a:r>
            <a:r>
              <a:rPr lang="en-US" dirty="0" smtClean="0"/>
              <a:t>plantations.</a:t>
            </a:r>
          </a:p>
          <a:p>
            <a:r>
              <a:rPr lang="en-US" b="1" dirty="0"/>
              <a:t>Tree </a:t>
            </a:r>
            <a:r>
              <a:rPr lang="en-US" b="1" dirty="0" smtClean="0"/>
              <a:t>plantation -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586046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/>
              <a:t>Fire Management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In many ecosystems fire is a natural process for </a:t>
            </a:r>
            <a:r>
              <a:rPr lang="en-US" dirty="0" smtClean="0"/>
              <a:t>____________ ___________</a:t>
            </a:r>
            <a:r>
              <a:rPr lang="en-US" dirty="0" smtClean="0"/>
              <a:t>.</a:t>
            </a:r>
            <a:r>
              <a:rPr lang="en-US" dirty="0"/>
              <a:t> </a:t>
            </a:r>
          </a:p>
          <a:p>
            <a:pPr lvl="0"/>
            <a:r>
              <a:rPr lang="en-US" dirty="0"/>
              <a:t>Humans have followed a number of fire management policies. </a:t>
            </a:r>
            <a:endParaRPr lang="en-US" b="1" dirty="0" smtClean="0"/>
          </a:p>
          <a:p>
            <a:r>
              <a:rPr lang="en-US" b="1" dirty="0" smtClean="0"/>
              <a:t>_____________ _______ -</a:t>
            </a:r>
            <a:r>
              <a:rPr lang="en-US" b="1" dirty="0" smtClean="0"/>
              <a:t>  </a:t>
            </a:r>
            <a:r>
              <a:rPr lang="en-US" dirty="0" smtClean="0"/>
              <a:t>A </a:t>
            </a:r>
            <a:r>
              <a:rPr lang="en-US" dirty="0"/>
              <a:t>fire deliberately set under </a:t>
            </a:r>
            <a:r>
              <a:rPr lang="en-US" dirty="0" smtClean="0"/>
              <a:t>controlled conditions </a:t>
            </a:r>
            <a:r>
              <a:rPr lang="en-US" dirty="0"/>
              <a:t>in order to reduce the accumulation of </a:t>
            </a:r>
            <a:r>
              <a:rPr lang="en-US" dirty="0" smtClean="0"/>
              <a:t>dead biomass </a:t>
            </a:r>
            <a:r>
              <a:rPr lang="en-US" dirty="0"/>
              <a:t>on a forest floor</a:t>
            </a:r>
            <a:r>
              <a:rPr lang="en-US" dirty="0" smtClean="0"/>
              <a:t>.</a:t>
            </a:r>
          </a:p>
          <a:p>
            <a:r>
              <a:rPr lang="en-US" dirty="0"/>
              <a:t>Prescribed burns help reduce the risk of uncontrolled natural fires. </a:t>
            </a:r>
          </a:p>
        </p:txBody>
      </p:sp>
    </p:spTree>
    <p:extLst>
      <p:ext uri="{BB962C8B-B14F-4D97-AF65-F5344CB8AC3E}">
        <p14:creationId xmlns:p14="http://schemas.microsoft.com/office/powerpoint/2010/main" val="243318689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/>
              <a:t>Fire Management</a:t>
            </a:r>
            <a:br>
              <a:rPr lang="en-US" dirty="0"/>
            </a:b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9999" y="1848935"/>
            <a:ext cx="5733561" cy="7094849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7265010" y="3526448"/>
            <a:ext cx="5321937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>
                <a:solidFill>
                  <a:srgbClr val="010001"/>
                </a:solidFill>
                <a:latin typeface="Arial"/>
                <a:cs typeface="Arial"/>
              </a:rPr>
              <a:t>Yellowstone fires of 1988. </a:t>
            </a:r>
            <a:r>
              <a:rPr lang="en-US" sz="2800" dirty="0">
                <a:solidFill>
                  <a:srgbClr val="010001"/>
                </a:solidFill>
                <a:latin typeface="Arial"/>
                <a:cs typeface="Arial"/>
              </a:rPr>
              <a:t>As can be</a:t>
            </a:r>
            <a:r>
              <a:rPr lang="en-US" sz="2800" b="1" dirty="0">
                <a:solidFill>
                  <a:srgbClr val="010001"/>
                </a:solidFill>
                <a:latin typeface="Arial"/>
                <a:cs typeface="Arial"/>
              </a:rPr>
              <a:t> </a:t>
            </a:r>
            <a:r>
              <a:rPr lang="en-US" sz="2800" dirty="0">
                <a:solidFill>
                  <a:srgbClr val="010001"/>
                </a:solidFill>
                <a:latin typeface="Arial"/>
                <a:cs typeface="Arial"/>
              </a:rPr>
              <a:t>seen </a:t>
            </a:r>
            <a:r>
              <a:rPr lang="en-US" sz="2800" dirty="0" smtClean="0">
                <a:solidFill>
                  <a:srgbClr val="010001"/>
                </a:solidFill>
                <a:latin typeface="Arial"/>
                <a:cs typeface="Arial"/>
              </a:rPr>
              <a:t>from the </a:t>
            </a:r>
            <a:r>
              <a:rPr lang="en-US" sz="2800" dirty="0">
                <a:solidFill>
                  <a:srgbClr val="010001"/>
                </a:solidFill>
                <a:latin typeface="Arial"/>
                <a:cs typeface="Arial"/>
              </a:rPr>
              <a:t>map, extensive areas of the park were burned in </a:t>
            </a:r>
            <a:r>
              <a:rPr lang="en-US" sz="2800" dirty="0" smtClean="0">
                <a:solidFill>
                  <a:srgbClr val="010001"/>
                </a:solidFill>
                <a:latin typeface="Arial"/>
                <a:cs typeface="Arial"/>
              </a:rPr>
              <a:t>this exceptionally</a:t>
            </a:r>
            <a:r>
              <a:rPr lang="en-US" sz="2800" dirty="0">
                <a:solidFill>
                  <a:srgbClr val="010001"/>
                </a:solidFill>
                <a:latin typeface="Arial"/>
                <a:cs typeface="Arial"/>
              </a:rPr>
              <a:t> </a:t>
            </a:r>
            <a:r>
              <a:rPr lang="en-US" sz="2800" dirty="0" smtClean="0">
                <a:solidFill>
                  <a:srgbClr val="010001"/>
                </a:solidFill>
                <a:latin typeface="Arial"/>
                <a:cs typeface="Arial"/>
              </a:rPr>
              <a:t>hot </a:t>
            </a:r>
            <a:r>
              <a:rPr lang="en-US" sz="2800" dirty="0">
                <a:solidFill>
                  <a:srgbClr val="010001"/>
                </a:solidFill>
                <a:latin typeface="Arial"/>
                <a:cs typeface="Arial"/>
              </a:rPr>
              <a:t>and dry year.</a:t>
            </a:r>
          </a:p>
        </p:txBody>
      </p:sp>
    </p:spTree>
    <p:extLst>
      <p:ext uri="{BB962C8B-B14F-4D97-AF65-F5344CB8AC3E}">
        <p14:creationId xmlns:p14="http://schemas.microsoft.com/office/powerpoint/2010/main" val="307214209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/>
              <a:t>National Parks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National Parks are managed for </a:t>
            </a:r>
            <a:r>
              <a:rPr lang="en-US" dirty="0" smtClean="0"/>
              <a:t>___________</a:t>
            </a:r>
            <a:r>
              <a:rPr lang="en-US" dirty="0" smtClean="0"/>
              <a:t>, ____________, ____________, </a:t>
            </a:r>
            <a:r>
              <a:rPr lang="en-US" dirty="0"/>
              <a:t>and </a:t>
            </a:r>
            <a:r>
              <a:rPr lang="en-US" dirty="0" smtClean="0"/>
              <a:t>_________________</a:t>
            </a:r>
            <a:r>
              <a:rPr lang="en-US" dirty="0" smtClean="0"/>
              <a:t> </a:t>
            </a:r>
            <a:r>
              <a:rPr lang="en-US" dirty="0"/>
              <a:t>use</a:t>
            </a:r>
            <a:r>
              <a:rPr lang="en-US" dirty="0" smtClean="0"/>
              <a:t>.</a:t>
            </a:r>
            <a:endParaRPr lang="en-US" dirty="0"/>
          </a:p>
          <a:p>
            <a:pPr lvl="0"/>
            <a:r>
              <a:rPr lang="en-US" dirty="0"/>
              <a:t>Human overuse can harm the environmental features that attract visitors.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6603508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/>
              <a:t>Wildlife </a:t>
            </a:r>
            <a:r>
              <a:rPr lang="en-US" dirty="0" smtClean="0"/>
              <a:t>Refuges </a:t>
            </a:r>
            <a:r>
              <a:rPr lang="en-US" dirty="0"/>
              <a:t>and Wilderness Areas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/>
              <a:t>National wildlife </a:t>
            </a:r>
            <a:r>
              <a:rPr lang="en-US" b="1" dirty="0" smtClean="0"/>
              <a:t>refuge –</a:t>
            </a:r>
          </a:p>
          <a:p>
            <a:pPr marL="0" indent="0">
              <a:buNone/>
            </a:pPr>
            <a:endParaRPr lang="en-US" dirty="0"/>
          </a:p>
          <a:p>
            <a:r>
              <a:rPr lang="en-US" b="1" dirty="0"/>
              <a:t>National wilderness </a:t>
            </a:r>
            <a:r>
              <a:rPr lang="en-US" b="1" dirty="0" smtClean="0"/>
              <a:t>area –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9916479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70000" y="-619383"/>
            <a:ext cx="10464800" cy="2465387"/>
          </a:xfrm>
        </p:spPr>
        <p:txBody>
          <a:bodyPr/>
          <a:lstStyle/>
          <a:p>
            <a:pPr algn="l"/>
            <a:r>
              <a:rPr lang="en-US" dirty="0"/>
              <a:t>Federal Regulation of Land Use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70000" y="2537016"/>
            <a:ext cx="10464800" cy="5840413"/>
          </a:xfrm>
        </p:spPr>
        <p:txBody>
          <a:bodyPr/>
          <a:lstStyle/>
          <a:p>
            <a:r>
              <a:rPr lang="en-US" sz="3000" b="1" dirty="0" smtClean="0"/>
              <a:t>__________ ____________ ________ ______</a:t>
            </a:r>
            <a:r>
              <a:rPr lang="en-US" sz="3000" b="1" dirty="0" smtClean="0"/>
              <a:t> </a:t>
            </a:r>
            <a:r>
              <a:rPr lang="en-US" sz="3000" b="1" dirty="0"/>
              <a:t>(NEPA) </a:t>
            </a:r>
            <a:r>
              <a:rPr lang="en-US" sz="3000" b="1" dirty="0" smtClean="0"/>
              <a:t> </a:t>
            </a:r>
            <a:r>
              <a:rPr lang="en-US" sz="3000" dirty="0" smtClean="0"/>
              <a:t>A 1969 U.S</a:t>
            </a:r>
            <a:r>
              <a:rPr lang="en-US" sz="3000" dirty="0"/>
              <a:t>. federal act that mandates an environmental </a:t>
            </a:r>
            <a:r>
              <a:rPr lang="en-US" sz="3000" dirty="0" smtClean="0"/>
              <a:t>assessment of </a:t>
            </a:r>
            <a:r>
              <a:rPr lang="en-US" sz="3000" dirty="0"/>
              <a:t>all projects involving federal money or </a:t>
            </a:r>
            <a:r>
              <a:rPr lang="en-US" sz="3000" dirty="0" smtClean="0"/>
              <a:t>federal permits.</a:t>
            </a:r>
          </a:p>
          <a:p>
            <a:r>
              <a:rPr lang="en-US" sz="3000" b="1" dirty="0" smtClean="0"/>
              <a:t>______________ ___________ ______________</a:t>
            </a:r>
            <a:r>
              <a:rPr lang="en-US" sz="3000" b="1" dirty="0" smtClean="0"/>
              <a:t> </a:t>
            </a:r>
            <a:r>
              <a:rPr lang="en-US" sz="3000" b="1" dirty="0"/>
              <a:t>(EIS) </a:t>
            </a:r>
            <a:r>
              <a:rPr lang="en-US" sz="3000" b="1" dirty="0" smtClean="0"/>
              <a:t> </a:t>
            </a:r>
            <a:r>
              <a:rPr lang="en-US" sz="3000" dirty="0" smtClean="0"/>
              <a:t>A document outlining </a:t>
            </a:r>
            <a:r>
              <a:rPr lang="en-US" sz="3000" dirty="0"/>
              <a:t>the scope and purpose of a development project</a:t>
            </a:r>
            <a:r>
              <a:rPr lang="en-US" sz="3000" dirty="0" smtClean="0"/>
              <a:t>, describing </a:t>
            </a:r>
            <a:r>
              <a:rPr lang="en-US" sz="3000" dirty="0"/>
              <a:t>the environmental context, </a:t>
            </a:r>
            <a:r>
              <a:rPr lang="en-US" sz="3000" dirty="0" smtClean="0"/>
              <a:t>suggesting alternative </a:t>
            </a:r>
            <a:r>
              <a:rPr lang="en-US" sz="3000" dirty="0"/>
              <a:t>approaches to the project, and analyzing </a:t>
            </a:r>
            <a:r>
              <a:rPr lang="en-US" sz="3000" dirty="0" smtClean="0"/>
              <a:t>the environmental </a:t>
            </a:r>
            <a:r>
              <a:rPr lang="en-US" sz="3000" dirty="0"/>
              <a:t>impact of each alternative</a:t>
            </a:r>
            <a:r>
              <a:rPr lang="en-US" sz="3000" dirty="0" smtClean="0"/>
              <a:t>.</a:t>
            </a:r>
          </a:p>
          <a:p>
            <a:r>
              <a:rPr lang="en-US" sz="3000" b="1" dirty="0" smtClean="0"/>
              <a:t>_______________ ______________ _________</a:t>
            </a:r>
            <a:r>
              <a:rPr lang="en-US" sz="3000" dirty="0" smtClean="0"/>
              <a:t>  </a:t>
            </a:r>
            <a:r>
              <a:rPr lang="en-US" sz="3000" dirty="0" smtClean="0"/>
              <a:t>A </a:t>
            </a:r>
            <a:r>
              <a:rPr lang="en-US" sz="3000" dirty="0"/>
              <a:t>plan that </a:t>
            </a:r>
            <a:r>
              <a:rPr lang="en-US" sz="3000" dirty="0" smtClean="0"/>
              <a:t>outlines how </a:t>
            </a:r>
            <a:r>
              <a:rPr lang="en-US" sz="3000" dirty="0"/>
              <a:t>a developer will address concerns raised by </a:t>
            </a:r>
            <a:r>
              <a:rPr lang="en-US" sz="3000" dirty="0" smtClean="0"/>
              <a:t>a project’s </a:t>
            </a:r>
            <a:r>
              <a:rPr lang="en-US" sz="3000" dirty="0"/>
              <a:t>impact on the environment.</a:t>
            </a:r>
          </a:p>
          <a:p>
            <a:r>
              <a:rPr lang="en-US" sz="3000" b="1" dirty="0" smtClean="0"/>
              <a:t>_____________ ____________ __________</a:t>
            </a:r>
            <a:r>
              <a:rPr lang="en-US" sz="3000" dirty="0" smtClean="0"/>
              <a:t>  </a:t>
            </a:r>
            <a:r>
              <a:rPr lang="en-US" sz="3000" dirty="0" smtClean="0"/>
              <a:t>A </a:t>
            </a:r>
            <a:r>
              <a:rPr lang="en-US" sz="3000" dirty="0"/>
              <a:t>1973 U.S. act </a:t>
            </a:r>
            <a:r>
              <a:rPr lang="en-US" sz="3000" dirty="0" smtClean="0"/>
              <a:t>designed to </a:t>
            </a:r>
            <a:r>
              <a:rPr lang="en-US" sz="3000" dirty="0"/>
              <a:t>protect species from </a:t>
            </a:r>
            <a:r>
              <a:rPr lang="en-US" sz="3000" dirty="0" smtClean="0"/>
              <a:t>extinction.</a:t>
            </a:r>
            <a:endParaRPr lang="en-US" sz="3000" dirty="0"/>
          </a:p>
        </p:txBody>
      </p:sp>
    </p:spTree>
    <p:extLst>
      <p:ext uri="{BB962C8B-B14F-4D97-AF65-F5344CB8AC3E}">
        <p14:creationId xmlns:p14="http://schemas.microsoft.com/office/powerpoint/2010/main" val="31236729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/>
              <a:t>Residential land use is expanding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smtClean="0"/>
              <a:t>____________ -</a:t>
            </a:r>
            <a:r>
              <a:rPr lang="en-US" dirty="0" smtClean="0"/>
              <a:t>  </a:t>
            </a:r>
            <a:r>
              <a:rPr lang="en-US" dirty="0" smtClean="0"/>
              <a:t>An </a:t>
            </a:r>
            <a:r>
              <a:rPr lang="en-US" dirty="0"/>
              <a:t>area surrounding a metropolitan center</a:t>
            </a:r>
            <a:r>
              <a:rPr lang="en-US" dirty="0" smtClean="0"/>
              <a:t>, with </a:t>
            </a:r>
            <a:r>
              <a:rPr lang="en-US" dirty="0"/>
              <a:t>a comparatively low population density.</a:t>
            </a:r>
          </a:p>
          <a:p>
            <a:r>
              <a:rPr lang="en-US" b="1" dirty="0" smtClean="0"/>
              <a:t>_______ -</a:t>
            </a:r>
            <a:r>
              <a:rPr lang="en-US" dirty="0" smtClean="0"/>
              <a:t>  </a:t>
            </a:r>
            <a:r>
              <a:rPr lang="en-US" dirty="0" smtClean="0"/>
              <a:t>An </a:t>
            </a:r>
            <a:r>
              <a:rPr lang="en-US" dirty="0"/>
              <a:t>area similar to a suburb, but </a:t>
            </a:r>
            <a:r>
              <a:rPr lang="en-US" dirty="0" smtClean="0"/>
              <a:t>unconnected to </a:t>
            </a:r>
            <a:r>
              <a:rPr lang="en-US" dirty="0"/>
              <a:t>any central city or densely populated area</a:t>
            </a:r>
            <a:r>
              <a:rPr lang="en-US" dirty="0" smtClean="0"/>
              <a:t>.</a:t>
            </a:r>
          </a:p>
          <a:p>
            <a:pPr lvl="0"/>
            <a:r>
              <a:rPr lang="en-US" dirty="0" smtClean="0"/>
              <a:t>Since 1950 </a:t>
            </a:r>
            <a:r>
              <a:rPr lang="en-US" dirty="0"/>
              <a:t>more than </a:t>
            </a:r>
            <a:r>
              <a:rPr lang="en-US" dirty="0" smtClean="0"/>
              <a:t>90 percent </a:t>
            </a:r>
            <a:r>
              <a:rPr lang="en-US" dirty="0"/>
              <a:t>of the population growth in metropolitan areas has occurred in suburbs, and two out of three people now live in suburban or exurban communities. </a:t>
            </a:r>
          </a:p>
        </p:txBody>
      </p:sp>
    </p:spTree>
    <p:extLst>
      <p:ext uri="{BB962C8B-B14F-4D97-AF65-F5344CB8AC3E}">
        <p14:creationId xmlns:p14="http://schemas.microsoft.com/office/powerpoint/2010/main" val="6889410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70000" y="71629"/>
            <a:ext cx="10464800" cy="2465387"/>
          </a:xfrm>
        </p:spPr>
        <p:txBody>
          <a:bodyPr/>
          <a:lstStyle/>
          <a:p>
            <a:pPr algn="l"/>
            <a:r>
              <a:rPr lang="en-US" dirty="0"/>
              <a:t>Residential Land Use</a:t>
            </a:r>
            <a:br>
              <a:rPr lang="en-US" dirty="0"/>
            </a:b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0000" y="1552363"/>
            <a:ext cx="9225347" cy="6750253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1270000" y="8526728"/>
            <a:ext cx="10967475" cy="1200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>
                <a:solidFill>
                  <a:srgbClr val="010001"/>
                </a:solidFill>
                <a:latin typeface="Arial"/>
                <a:cs typeface="Arial"/>
              </a:rPr>
              <a:t>Distribution of urban and rural populations in the </a:t>
            </a:r>
            <a:r>
              <a:rPr lang="en-US" sz="2400" b="1" dirty="0" smtClean="0">
                <a:solidFill>
                  <a:srgbClr val="010001"/>
                </a:solidFill>
                <a:latin typeface="Arial"/>
                <a:cs typeface="Arial"/>
              </a:rPr>
              <a:t>United States </a:t>
            </a:r>
            <a:r>
              <a:rPr lang="en-US" sz="2400" b="1" dirty="0">
                <a:solidFill>
                  <a:srgbClr val="010001"/>
                </a:solidFill>
                <a:latin typeface="Arial"/>
                <a:cs typeface="Arial"/>
              </a:rPr>
              <a:t>between 1910 and 2012. </a:t>
            </a:r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This graph shows a dramatic shift in </a:t>
            </a:r>
            <a:r>
              <a:rPr lang="en-US" sz="2400" dirty="0" smtClean="0">
                <a:solidFill>
                  <a:srgbClr val="010001"/>
                </a:solidFill>
                <a:latin typeface="Arial"/>
                <a:cs typeface="Arial"/>
              </a:rPr>
              <a:t>the population </a:t>
            </a:r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from rural to urban areas.</a:t>
            </a:r>
          </a:p>
        </p:txBody>
      </p:sp>
    </p:spTree>
    <p:extLst>
      <p:ext uri="{BB962C8B-B14F-4D97-AF65-F5344CB8AC3E}">
        <p14:creationId xmlns:p14="http://schemas.microsoft.com/office/powerpoint/2010/main" val="165998975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/>
              <a:t>Human land use affects the environment in many ways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70000" y="3134648"/>
            <a:ext cx="10464800" cy="5840413"/>
          </a:xfrm>
        </p:spPr>
        <p:txBody>
          <a:bodyPr/>
          <a:lstStyle/>
          <a:p>
            <a:pPr marL="0" indent="0">
              <a:buNone/>
            </a:pPr>
            <a:r>
              <a:rPr lang="en-US" sz="3200" dirty="0" smtClean="0"/>
              <a:t>1.</a:t>
            </a:r>
            <a:r>
              <a:rPr lang="en-US" sz="3200" dirty="0"/>
              <a:t> </a:t>
            </a:r>
          </a:p>
          <a:p>
            <a:pPr marL="0" indent="0">
              <a:buNone/>
            </a:pPr>
            <a:r>
              <a:rPr lang="en-US" sz="3200" dirty="0" smtClean="0"/>
              <a:t>2.</a:t>
            </a:r>
            <a:endParaRPr lang="en-US" sz="3200" dirty="0"/>
          </a:p>
          <a:p>
            <a:pPr marL="0" indent="0">
              <a:buNone/>
            </a:pPr>
            <a:r>
              <a:rPr lang="en-US" sz="3200" dirty="0"/>
              <a:t>To understand land use and management issues, environmental scientists use 3 concepts</a:t>
            </a:r>
            <a:r>
              <a:rPr lang="en-US" sz="3200" dirty="0" smtClean="0"/>
              <a:t>:</a:t>
            </a:r>
            <a:endParaRPr lang="en-US" sz="3200" dirty="0"/>
          </a:p>
          <a:p>
            <a:pPr marL="0" lvl="0" indent="0">
              <a:buNone/>
            </a:pPr>
            <a:r>
              <a:rPr lang="en-US" sz="3200" dirty="0" smtClean="0"/>
              <a:t>1.</a:t>
            </a:r>
            <a:endParaRPr lang="en-US" sz="3200" dirty="0"/>
          </a:p>
          <a:p>
            <a:pPr marL="0" lvl="0" indent="0">
              <a:buNone/>
            </a:pPr>
            <a:r>
              <a:rPr lang="en-US" sz="3200" dirty="0" smtClean="0"/>
              <a:t>2.</a:t>
            </a:r>
            <a:endParaRPr lang="en-US" sz="3200" dirty="0"/>
          </a:p>
          <a:p>
            <a:pPr marL="0" lvl="0" indent="0">
              <a:buNone/>
            </a:pPr>
            <a:r>
              <a:rPr lang="en-US" sz="3200" dirty="0" smtClean="0"/>
              <a:t>3.</a:t>
            </a:r>
            <a:endParaRPr lang="en-US" sz="3200" dirty="0"/>
          </a:p>
          <a:p>
            <a:pPr marL="0" indent="0">
              <a:buNone/>
            </a:pP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64247696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70000" y="-227187"/>
            <a:ext cx="10464800" cy="2465387"/>
          </a:xfrm>
        </p:spPr>
        <p:txBody>
          <a:bodyPr/>
          <a:lstStyle/>
          <a:p>
            <a:pPr algn="l"/>
            <a:r>
              <a:rPr lang="en-US" dirty="0"/>
              <a:t>Causes and Consequences of Urban Sprawl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70000" y="3638905"/>
            <a:ext cx="10464800" cy="5840413"/>
          </a:xfrm>
        </p:spPr>
        <p:txBody>
          <a:bodyPr/>
          <a:lstStyle/>
          <a:p>
            <a:r>
              <a:rPr lang="en-US" sz="3200" b="1" dirty="0"/>
              <a:t>Urban </a:t>
            </a:r>
            <a:r>
              <a:rPr lang="en-US" sz="3200" b="1" dirty="0" smtClean="0"/>
              <a:t>sprawl –</a:t>
            </a:r>
            <a:endParaRPr lang="en-US" sz="3200" dirty="0" smtClean="0"/>
          </a:p>
          <a:p>
            <a:pPr marL="0" indent="0">
              <a:buNone/>
            </a:pPr>
            <a:r>
              <a:rPr lang="en-US" sz="3200" dirty="0"/>
              <a:t>Urban sprawl has four main sources</a:t>
            </a:r>
            <a:r>
              <a:rPr lang="en-US" sz="3200" dirty="0" smtClean="0"/>
              <a:t>:</a:t>
            </a:r>
            <a:endParaRPr lang="en-US" sz="3200" dirty="0"/>
          </a:p>
          <a:p>
            <a:pPr marL="0" indent="0">
              <a:buNone/>
            </a:pPr>
            <a:r>
              <a:rPr lang="en-US" sz="3200" dirty="0" smtClean="0"/>
              <a:t>1.</a:t>
            </a:r>
            <a:endParaRPr lang="en-US" sz="3200" dirty="0"/>
          </a:p>
          <a:p>
            <a:pPr marL="0" lvl="0" indent="0">
              <a:buNone/>
            </a:pPr>
            <a:r>
              <a:rPr lang="en-US" sz="3200" dirty="0" smtClean="0"/>
              <a:t>2.</a:t>
            </a:r>
            <a:endParaRPr lang="en-US" sz="3200" dirty="0"/>
          </a:p>
          <a:p>
            <a:pPr marL="0" lvl="0" indent="0">
              <a:buNone/>
            </a:pPr>
            <a:r>
              <a:rPr lang="en-US" sz="3200" dirty="0" smtClean="0"/>
              <a:t>3.</a:t>
            </a:r>
            <a:endParaRPr lang="en-US" sz="3200" dirty="0"/>
          </a:p>
          <a:p>
            <a:pPr marL="0" lvl="0" indent="0">
              <a:buNone/>
            </a:pPr>
            <a:r>
              <a:rPr lang="en-US" sz="3200" dirty="0" smtClean="0"/>
              <a:t>4.</a:t>
            </a:r>
            <a:endParaRPr lang="en-US" sz="3200" dirty="0" smtClean="0"/>
          </a:p>
          <a:p>
            <a:r>
              <a:rPr lang="en-US" sz="3200" b="1" dirty="0" smtClean="0"/>
              <a:t>___________ __________ -</a:t>
            </a:r>
            <a:r>
              <a:rPr lang="en-US" sz="3200" b="1" dirty="0" smtClean="0"/>
              <a:t> </a:t>
            </a:r>
            <a:r>
              <a:rPr lang="en-US" sz="3200" dirty="0" smtClean="0"/>
              <a:t>The </a:t>
            </a:r>
            <a:r>
              <a:rPr lang="en-US" sz="3200" dirty="0"/>
              <a:t>degradation of the built </a:t>
            </a:r>
            <a:r>
              <a:rPr lang="en-US" sz="3200" dirty="0" smtClean="0"/>
              <a:t>and social </a:t>
            </a:r>
            <a:r>
              <a:rPr lang="en-US" sz="3200" dirty="0"/>
              <a:t>environments of the city that often </a:t>
            </a:r>
            <a:r>
              <a:rPr lang="en-US" sz="3200" dirty="0" smtClean="0"/>
              <a:t>accompanies and </a:t>
            </a:r>
            <a:r>
              <a:rPr lang="en-US" sz="3200" dirty="0"/>
              <a:t>accelerates migration to the suburbs.</a:t>
            </a:r>
            <a:endParaRPr lang="en-US" sz="3200" dirty="0" smtClean="0"/>
          </a:p>
          <a:p>
            <a:pPr lvl="0"/>
            <a:endParaRPr lang="en-US" sz="3200" dirty="0"/>
          </a:p>
          <a:p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170833217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/>
              <a:t>Urban Sprawl</a:t>
            </a:r>
            <a:br>
              <a:rPr lang="en-US" dirty="0"/>
            </a:b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8300" y="1792907"/>
            <a:ext cx="8290449" cy="7358387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8850799" y="2686424"/>
            <a:ext cx="4069398" cy="41549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>
                <a:solidFill>
                  <a:srgbClr val="010001"/>
                </a:solidFill>
                <a:latin typeface="Arial"/>
                <a:cs typeface="Arial"/>
              </a:rPr>
              <a:t>Urban blight. </a:t>
            </a:r>
            <a:endParaRPr lang="en-US" sz="2400" b="1" dirty="0" smtClean="0">
              <a:solidFill>
                <a:srgbClr val="010001"/>
              </a:solidFill>
              <a:latin typeface="Arial"/>
              <a:cs typeface="Arial"/>
            </a:endParaRPr>
          </a:p>
          <a:p>
            <a:r>
              <a:rPr lang="en-US" sz="2400" dirty="0" smtClean="0">
                <a:solidFill>
                  <a:srgbClr val="010001"/>
                </a:solidFill>
                <a:latin typeface="Arial"/>
                <a:cs typeface="Arial"/>
              </a:rPr>
              <a:t>As </a:t>
            </a:r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people move away from a city to suburbs </a:t>
            </a:r>
            <a:r>
              <a:rPr lang="en-US" sz="2400" dirty="0" smtClean="0">
                <a:solidFill>
                  <a:srgbClr val="010001"/>
                </a:solidFill>
                <a:latin typeface="Arial"/>
                <a:cs typeface="Arial"/>
              </a:rPr>
              <a:t>and exurbs</a:t>
            </a:r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, the city often</a:t>
            </a:r>
          </a:p>
          <a:p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deteriorates, which causes yet more people to leave. This cycle is an example of a positive feedback</a:t>
            </a:r>
          </a:p>
          <a:p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system. The green arrow indicates the starting point of the cycle.</a:t>
            </a:r>
          </a:p>
        </p:txBody>
      </p:sp>
    </p:spTree>
    <p:extLst>
      <p:ext uri="{BB962C8B-B14F-4D97-AF65-F5344CB8AC3E}">
        <p14:creationId xmlns:p14="http://schemas.microsoft.com/office/powerpoint/2010/main" val="296248518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70000" y="-301891"/>
            <a:ext cx="10464800" cy="2465387"/>
          </a:xfrm>
        </p:spPr>
        <p:txBody>
          <a:bodyPr/>
          <a:lstStyle/>
          <a:p>
            <a:pPr algn="l"/>
            <a:r>
              <a:rPr lang="en-US" dirty="0"/>
              <a:t>Urban </a:t>
            </a:r>
            <a:r>
              <a:rPr lang="en-US" dirty="0" smtClean="0"/>
              <a:t>Sprawl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70000" y="2499664"/>
            <a:ext cx="10464800" cy="5840413"/>
          </a:xfrm>
        </p:spPr>
        <p:txBody>
          <a:bodyPr/>
          <a:lstStyle/>
          <a:p>
            <a:pPr marL="0" indent="0">
              <a:buNone/>
            </a:pPr>
            <a:r>
              <a:rPr lang="en-US" sz="3200" dirty="0"/>
              <a:t>Urban sprawl has been enhanced by federal and local laws and </a:t>
            </a:r>
            <a:r>
              <a:rPr lang="en-US" sz="3200" dirty="0" smtClean="0"/>
              <a:t>policies:</a:t>
            </a:r>
            <a:endParaRPr lang="en-US" sz="3200" dirty="0"/>
          </a:p>
          <a:p>
            <a:r>
              <a:rPr lang="en-US" sz="3200" b="1" dirty="0" smtClean="0"/>
              <a:t>__________ ___________ _________ -</a:t>
            </a:r>
            <a:r>
              <a:rPr lang="en-US" sz="3200" b="1" dirty="0" smtClean="0"/>
              <a:t> </a:t>
            </a:r>
            <a:r>
              <a:rPr lang="en-US" sz="3200" dirty="0"/>
              <a:t>A U.S. federal fund that </a:t>
            </a:r>
            <a:r>
              <a:rPr lang="en-US" sz="3200" dirty="0" smtClean="0"/>
              <a:t>pays for </a:t>
            </a:r>
            <a:r>
              <a:rPr lang="en-US" sz="3200" dirty="0"/>
              <a:t>the construction and maintenance of roads </a:t>
            </a:r>
            <a:r>
              <a:rPr lang="en-US" sz="3200" dirty="0" smtClean="0"/>
              <a:t>and highways</a:t>
            </a:r>
            <a:r>
              <a:rPr lang="en-US" sz="3200" dirty="0"/>
              <a:t>.</a:t>
            </a:r>
          </a:p>
          <a:p>
            <a:r>
              <a:rPr lang="en-US" sz="3200" b="1" dirty="0" smtClean="0"/>
              <a:t>__________ __________ -</a:t>
            </a:r>
            <a:r>
              <a:rPr lang="en-US" sz="3200" b="1" dirty="0" smtClean="0"/>
              <a:t> </a:t>
            </a:r>
            <a:r>
              <a:rPr lang="en-US" sz="3200" dirty="0" smtClean="0"/>
              <a:t>The </a:t>
            </a:r>
            <a:r>
              <a:rPr lang="en-US" sz="3200" dirty="0"/>
              <a:t>phenomenon in which </a:t>
            </a:r>
            <a:r>
              <a:rPr lang="en-US" sz="3200" dirty="0" smtClean="0"/>
              <a:t>an increase </a:t>
            </a:r>
            <a:r>
              <a:rPr lang="en-US" sz="3200" dirty="0"/>
              <a:t>in the supply of a good causes demand </a:t>
            </a:r>
            <a:r>
              <a:rPr lang="en-US" sz="3200" dirty="0" smtClean="0"/>
              <a:t>to grow</a:t>
            </a:r>
            <a:r>
              <a:rPr lang="en-US" sz="3200" dirty="0"/>
              <a:t>.</a:t>
            </a:r>
          </a:p>
          <a:p>
            <a:r>
              <a:rPr lang="en-US" sz="3200" b="1" dirty="0" smtClean="0"/>
              <a:t>___________ -</a:t>
            </a:r>
            <a:r>
              <a:rPr lang="en-US" sz="3200" dirty="0" smtClean="0"/>
              <a:t>  </a:t>
            </a:r>
            <a:r>
              <a:rPr lang="en-US" sz="3200" dirty="0" smtClean="0"/>
              <a:t>A </a:t>
            </a:r>
            <a:r>
              <a:rPr lang="en-US" sz="3200" dirty="0"/>
              <a:t>planning tool used to separate </a:t>
            </a:r>
            <a:r>
              <a:rPr lang="en-US" sz="3200" dirty="0" smtClean="0"/>
              <a:t>industry and </a:t>
            </a:r>
            <a:r>
              <a:rPr lang="en-US" sz="3200" dirty="0"/>
              <a:t>business from residential neighborhoods.</a:t>
            </a:r>
          </a:p>
          <a:p>
            <a:r>
              <a:rPr lang="en-US" sz="3200" b="1" dirty="0" smtClean="0"/>
              <a:t>______________ ___________ -</a:t>
            </a:r>
            <a:r>
              <a:rPr lang="en-US" sz="3200" b="1" dirty="0" smtClean="0"/>
              <a:t>  </a:t>
            </a:r>
            <a:r>
              <a:rPr lang="en-US" sz="3200" dirty="0" smtClean="0"/>
              <a:t>A </a:t>
            </a:r>
            <a:r>
              <a:rPr lang="en-US" sz="3200" dirty="0"/>
              <a:t>zoning classification </a:t>
            </a:r>
            <a:r>
              <a:rPr lang="en-US" sz="3200" dirty="0" smtClean="0"/>
              <a:t>that allows </a:t>
            </a:r>
            <a:r>
              <a:rPr lang="en-US" sz="3200" dirty="0"/>
              <a:t>retail and high-density residential </a:t>
            </a:r>
            <a:r>
              <a:rPr lang="en-US" sz="3200" dirty="0" smtClean="0"/>
              <a:t>development to </a:t>
            </a:r>
            <a:r>
              <a:rPr lang="en-US" sz="3200" dirty="0"/>
              <a:t>coexist in the same area.</a:t>
            </a:r>
          </a:p>
        </p:txBody>
      </p:sp>
    </p:spTree>
    <p:extLst>
      <p:ext uri="{BB962C8B-B14F-4D97-AF65-F5344CB8AC3E}">
        <p14:creationId xmlns:p14="http://schemas.microsoft.com/office/powerpoint/2010/main" val="26899209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/>
              <a:t>Urban Sprawl</a:t>
            </a:r>
            <a:br>
              <a:rPr lang="en-US" dirty="0"/>
            </a:b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0000" y="1664418"/>
            <a:ext cx="8419860" cy="6160873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971101" y="7814608"/>
            <a:ext cx="1109294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>
                <a:solidFill>
                  <a:srgbClr val="010001"/>
                </a:solidFill>
                <a:latin typeface="Arial"/>
                <a:cs typeface="Arial"/>
              </a:rPr>
              <a:t>Induced demand as a cause of traffic congestion and urban sprawl. </a:t>
            </a:r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The </a:t>
            </a:r>
            <a:r>
              <a:rPr lang="en-US" sz="2400" dirty="0" smtClean="0">
                <a:solidFill>
                  <a:srgbClr val="010001"/>
                </a:solidFill>
                <a:latin typeface="Arial"/>
                <a:cs typeface="Arial"/>
              </a:rPr>
              <a:t>use of </a:t>
            </a:r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gasoline tax money to build highways leads to the development of suburbs and traffic congestion, </a:t>
            </a:r>
            <a:r>
              <a:rPr lang="en-US" sz="2400" dirty="0" smtClean="0">
                <a:solidFill>
                  <a:srgbClr val="010001"/>
                </a:solidFill>
                <a:latin typeface="Arial"/>
                <a:cs typeface="Arial"/>
              </a:rPr>
              <a:t>at which </a:t>
            </a:r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point yet more money is spent on highways to alleviate the congestion. The green arrow </a:t>
            </a:r>
            <a:r>
              <a:rPr lang="en-US" sz="2400" dirty="0" smtClean="0">
                <a:solidFill>
                  <a:srgbClr val="010001"/>
                </a:solidFill>
                <a:latin typeface="Arial"/>
                <a:cs typeface="Arial"/>
              </a:rPr>
              <a:t>indicates the </a:t>
            </a:r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starting point of the cycle.</a:t>
            </a:r>
          </a:p>
        </p:txBody>
      </p:sp>
    </p:spTree>
    <p:extLst>
      <p:ext uri="{BB962C8B-B14F-4D97-AF65-F5344CB8AC3E}">
        <p14:creationId xmlns:p14="http://schemas.microsoft.com/office/powerpoint/2010/main" val="336340541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70000" y="-408369"/>
            <a:ext cx="10464800" cy="2465387"/>
          </a:xfrm>
        </p:spPr>
        <p:txBody>
          <a:bodyPr/>
          <a:lstStyle/>
          <a:p>
            <a:pPr algn="l"/>
            <a:r>
              <a:rPr lang="en-US" dirty="0"/>
              <a:t>Smart Growth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70000" y="3003919"/>
            <a:ext cx="11372972" cy="5840413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sz="3200" b="1" dirty="0"/>
              <a:t>Smart </a:t>
            </a:r>
            <a:r>
              <a:rPr lang="en-US" sz="3200" b="1" dirty="0" smtClean="0"/>
              <a:t>growth</a:t>
            </a:r>
            <a:r>
              <a:rPr lang="en-US" sz="3200" dirty="0"/>
              <a:t> </a:t>
            </a:r>
            <a:r>
              <a:rPr lang="en-US" sz="3200" dirty="0" smtClean="0"/>
              <a:t>–</a:t>
            </a:r>
          </a:p>
          <a:p>
            <a:pPr marL="0" indent="0">
              <a:lnSpc>
                <a:spcPct val="90000"/>
              </a:lnSpc>
              <a:buNone/>
            </a:pPr>
            <a:endParaRPr lang="en-US" sz="3200" dirty="0" smtClean="0"/>
          </a:p>
          <a:p>
            <a:pPr marL="0" indent="0">
              <a:lnSpc>
                <a:spcPct val="90000"/>
              </a:lnSpc>
              <a:buNone/>
            </a:pPr>
            <a:r>
              <a:rPr lang="en-US" sz="3200" dirty="0" smtClean="0"/>
              <a:t>Smart </a:t>
            </a:r>
            <a:r>
              <a:rPr lang="en-US" sz="3200" dirty="0"/>
              <a:t>growth follows ten principles </a:t>
            </a:r>
            <a:r>
              <a:rPr lang="en-US" sz="3200" dirty="0" smtClean="0"/>
              <a:t>:</a:t>
            </a:r>
            <a:endParaRPr lang="en-US" sz="3200" dirty="0"/>
          </a:p>
          <a:p>
            <a:pPr>
              <a:lnSpc>
                <a:spcPct val="90000"/>
              </a:lnSpc>
            </a:pPr>
            <a:r>
              <a:rPr lang="en-US" sz="3200" dirty="0"/>
              <a:t>1. Create mixed land </a:t>
            </a:r>
            <a:r>
              <a:rPr lang="en-US" sz="3200" dirty="0" smtClean="0"/>
              <a:t>uses.</a:t>
            </a:r>
            <a:endParaRPr lang="en-US" sz="3200" dirty="0"/>
          </a:p>
          <a:p>
            <a:pPr>
              <a:lnSpc>
                <a:spcPct val="90000"/>
              </a:lnSpc>
            </a:pPr>
            <a:r>
              <a:rPr lang="en-US" sz="3200" dirty="0"/>
              <a:t>2. Create a range of housing opportunities and </a:t>
            </a:r>
            <a:r>
              <a:rPr lang="en-US" sz="3200" dirty="0" smtClean="0"/>
              <a:t>choices.</a:t>
            </a:r>
            <a:endParaRPr lang="en-US" sz="3200" dirty="0"/>
          </a:p>
          <a:p>
            <a:pPr>
              <a:lnSpc>
                <a:spcPct val="90000"/>
              </a:lnSpc>
            </a:pPr>
            <a:r>
              <a:rPr lang="en-US" sz="3200" dirty="0"/>
              <a:t>3. Create </a:t>
            </a:r>
            <a:r>
              <a:rPr lang="en-US" sz="3200" dirty="0" err="1"/>
              <a:t>walkable</a:t>
            </a:r>
            <a:r>
              <a:rPr lang="en-US" sz="3200" dirty="0"/>
              <a:t> </a:t>
            </a:r>
            <a:r>
              <a:rPr lang="en-US" sz="3200" dirty="0" smtClean="0"/>
              <a:t>neighborhoods.</a:t>
            </a:r>
            <a:endParaRPr lang="en-US" sz="3200" dirty="0"/>
          </a:p>
          <a:p>
            <a:pPr>
              <a:lnSpc>
                <a:spcPct val="90000"/>
              </a:lnSpc>
            </a:pPr>
            <a:r>
              <a:rPr lang="en-US" sz="3200" dirty="0"/>
              <a:t>4. Encourage community and stakeholder collaboration in development </a:t>
            </a:r>
            <a:r>
              <a:rPr lang="en-US" sz="3200" dirty="0" smtClean="0"/>
              <a:t>decisions.</a:t>
            </a:r>
            <a:endParaRPr lang="en-US" sz="3200" dirty="0"/>
          </a:p>
          <a:p>
            <a:pPr>
              <a:lnSpc>
                <a:spcPct val="90000"/>
              </a:lnSpc>
            </a:pPr>
            <a:r>
              <a:rPr lang="en-US" sz="3200" b="1" dirty="0" smtClean="0"/>
              <a:t>_________________ -</a:t>
            </a:r>
            <a:r>
              <a:rPr lang="en-US" sz="3200" dirty="0" smtClean="0"/>
              <a:t>  </a:t>
            </a:r>
            <a:r>
              <a:rPr lang="en-US" sz="3200" dirty="0"/>
              <a:t>A person or organization with an </a:t>
            </a:r>
            <a:r>
              <a:rPr lang="en-US" sz="3200" dirty="0" smtClean="0"/>
              <a:t>interest in </a:t>
            </a:r>
            <a:r>
              <a:rPr lang="en-US" sz="3200" dirty="0"/>
              <a:t>a particular place or issue.</a:t>
            </a:r>
          </a:p>
          <a:p>
            <a:pPr marL="0" indent="0">
              <a:lnSpc>
                <a:spcPct val="90000"/>
              </a:lnSpc>
              <a:buNone/>
            </a:pP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371451123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70000" y="2358742"/>
            <a:ext cx="10464800" cy="5840413"/>
          </a:xfrm>
        </p:spPr>
        <p:txBody>
          <a:bodyPr/>
          <a:lstStyle/>
          <a:p>
            <a:r>
              <a:rPr lang="en-US" sz="3200" dirty="0"/>
              <a:t>5. Take advantage of compact building design</a:t>
            </a:r>
            <a:r>
              <a:rPr lang="en-US" sz="3200" dirty="0" smtClean="0"/>
              <a:t>.</a:t>
            </a:r>
          </a:p>
          <a:p>
            <a:pPr>
              <a:lnSpc>
                <a:spcPct val="90000"/>
              </a:lnSpc>
            </a:pPr>
            <a:r>
              <a:rPr lang="en-US" sz="3200" dirty="0"/>
              <a:t>6. Foster distinctive, attractive communities with a strong sense of place.</a:t>
            </a:r>
          </a:p>
          <a:p>
            <a:pPr>
              <a:lnSpc>
                <a:spcPct val="90000"/>
              </a:lnSpc>
            </a:pPr>
            <a:r>
              <a:rPr lang="en-US" sz="3200" b="1" dirty="0" smtClean="0"/>
              <a:t>________ ____ _________ -</a:t>
            </a:r>
            <a:r>
              <a:rPr lang="en-US" sz="3200" dirty="0"/>
              <a:t> </a:t>
            </a:r>
            <a:r>
              <a:rPr lang="en-US" sz="3200" dirty="0" smtClean="0"/>
              <a:t> The </a:t>
            </a:r>
            <a:r>
              <a:rPr lang="en-US" sz="3200" dirty="0"/>
              <a:t>feeling that an area has a distinct and meaningful character.</a:t>
            </a:r>
          </a:p>
          <a:p>
            <a:pPr>
              <a:lnSpc>
                <a:spcPct val="90000"/>
              </a:lnSpc>
            </a:pPr>
            <a:r>
              <a:rPr lang="en-US" sz="3200" dirty="0"/>
              <a:t>7. Preserve open space, farmland, natural beauty and critical environmental areas.</a:t>
            </a:r>
          </a:p>
          <a:p>
            <a:endParaRPr lang="en-US" sz="3200" dirty="0"/>
          </a:p>
          <a:p>
            <a:endParaRPr lang="en-US" sz="3200" dirty="0"/>
          </a:p>
        </p:txBody>
      </p:sp>
      <p:sp>
        <p:nvSpPr>
          <p:cNvPr id="5" name="Title 1"/>
          <p:cNvSpPr txBox="1">
            <a:spLocks/>
          </p:cNvSpPr>
          <p:nvPr/>
        </p:nvSpPr>
        <p:spPr bwMode="auto">
          <a:xfrm>
            <a:off x="1270000" y="-408369"/>
            <a:ext cx="10464800" cy="2465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50800" tIns="50800" rIns="50800" bIns="50800" numCol="1" anchor="ctr" anchorCtr="0" compatLnSpc="1">
            <a:prstTxWarp prst="textNoShape">
              <a:avLst/>
            </a:prstTxWarp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10001"/>
                </a:solidFill>
                <a:latin typeface="Helvetica"/>
                <a:ea typeface="MS PGothic" pitchFamily="34" charset="-128"/>
                <a:cs typeface="Helvetica"/>
                <a:sym typeface="Lucida Grande" charset="0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8000">
                <a:solidFill>
                  <a:srgbClr val="FFFFFF"/>
                </a:solidFill>
                <a:latin typeface="Lucida Grande" charset="0"/>
                <a:ea typeface="MS PGothic" pitchFamily="34" charset="-128"/>
                <a:cs typeface="MS PGothic" charset="0"/>
                <a:sym typeface="Lucida Grande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8000">
                <a:solidFill>
                  <a:srgbClr val="FFFFFF"/>
                </a:solidFill>
                <a:latin typeface="Lucida Grande" charset="0"/>
                <a:ea typeface="MS PGothic" pitchFamily="34" charset="-128"/>
                <a:cs typeface="MS PGothic" charset="0"/>
                <a:sym typeface="Lucida Grande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8000">
                <a:solidFill>
                  <a:srgbClr val="FFFFFF"/>
                </a:solidFill>
                <a:latin typeface="Lucida Grande" charset="0"/>
                <a:ea typeface="MS PGothic" pitchFamily="34" charset="-128"/>
                <a:cs typeface="MS PGothic" charset="0"/>
                <a:sym typeface="Lucida Grande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8000">
                <a:solidFill>
                  <a:srgbClr val="FFFFFF"/>
                </a:solidFill>
                <a:latin typeface="Lucida Grande" charset="0"/>
                <a:ea typeface="MS PGothic" pitchFamily="34" charset="-128"/>
                <a:cs typeface="MS PGothic" charset="0"/>
                <a:sym typeface="Lucida Grande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8000">
                <a:solidFill>
                  <a:srgbClr val="FFFFFF"/>
                </a:solidFill>
                <a:latin typeface="Lucida Grande" charset="0"/>
                <a:ea typeface="ＭＳ Ｐゴシック" charset="0"/>
                <a:sym typeface="Lucida Grande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8000">
                <a:solidFill>
                  <a:srgbClr val="FFFFFF"/>
                </a:solidFill>
                <a:latin typeface="Lucida Grande" charset="0"/>
                <a:ea typeface="ＭＳ Ｐゴシック" charset="0"/>
                <a:sym typeface="Lucida Grande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8000">
                <a:solidFill>
                  <a:srgbClr val="FFFFFF"/>
                </a:solidFill>
                <a:latin typeface="Lucida Grande" charset="0"/>
                <a:ea typeface="ＭＳ Ｐゴシック" charset="0"/>
                <a:sym typeface="Lucida Grande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8000">
                <a:solidFill>
                  <a:srgbClr val="FFFFFF"/>
                </a:solidFill>
                <a:latin typeface="Lucida Grande" charset="0"/>
                <a:ea typeface="ＭＳ Ｐゴシック" charset="0"/>
                <a:sym typeface="Lucida Grande" charset="0"/>
              </a:defRPr>
            </a:lvl9pPr>
          </a:lstStyle>
          <a:p>
            <a:pPr algn="l"/>
            <a:r>
              <a:rPr lang="en-US" smtClean="0"/>
              <a:t>Smart Growth</a:t>
            </a:r>
            <a:br>
              <a:rPr lang="en-US" smtClean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7473795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70000" y="-5017"/>
            <a:ext cx="10464800" cy="2465387"/>
          </a:xfrm>
        </p:spPr>
        <p:txBody>
          <a:bodyPr/>
          <a:lstStyle/>
          <a:p>
            <a:pPr algn="l"/>
            <a:r>
              <a:rPr lang="en-US" dirty="0"/>
              <a:t>Smart </a:t>
            </a:r>
            <a:r>
              <a:rPr lang="en-US" dirty="0" smtClean="0"/>
              <a:t>Growth</a:t>
            </a:r>
            <a:r>
              <a:rPr lang="en-US" dirty="0"/>
              <a:t/>
            </a:r>
            <a:br>
              <a:rPr lang="en-US" dirty="0"/>
            </a:b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70000" y="2419382"/>
            <a:ext cx="11559722" cy="5840413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sz="3200" dirty="0" smtClean="0"/>
              <a:t>8. Provide a variety of transportation choice.</a:t>
            </a:r>
          </a:p>
          <a:p>
            <a:pPr>
              <a:lnSpc>
                <a:spcPct val="90000"/>
              </a:lnSpc>
            </a:pPr>
            <a:r>
              <a:rPr lang="en-US" sz="3200" b="1" dirty="0" smtClean="0"/>
              <a:t>_____________ _______________ ___________</a:t>
            </a:r>
            <a:r>
              <a:rPr lang="en-US" sz="3200" b="1" dirty="0" smtClean="0"/>
              <a:t> </a:t>
            </a:r>
            <a:r>
              <a:rPr lang="en-US" sz="3200" b="1" dirty="0"/>
              <a:t>(TOD</a:t>
            </a:r>
            <a:r>
              <a:rPr lang="en-US" sz="3200" b="1" dirty="0" smtClean="0"/>
              <a:t>)  </a:t>
            </a:r>
            <a:r>
              <a:rPr lang="en-US" sz="3200" dirty="0" smtClean="0"/>
              <a:t>Development </a:t>
            </a:r>
            <a:r>
              <a:rPr lang="en-US" sz="3200" dirty="0"/>
              <a:t>that attempts to focus dense </a:t>
            </a:r>
            <a:r>
              <a:rPr lang="en-US" sz="3200" dirty="0" smtClean="0"/>
              <a:t>residential and </a:t>
            </a:r>
            <a:r>
              <a:rPr lang="en-US" sz="3200" dirty="0"/>
              <a:t>retail development around stops for </a:t>
            </a:r>
            <a:r>
              <a:rPr lang="en-US" sz="3200" dirty="0" smtClean="0"/>
              <a:t>public transportation</a:t>
            </a:r>
            <a:r>
              <a:rPr lang="en-US" sz="3200" dirty="0"/>
              <a:t>, a component of smart growth</a:t>
            </a:r>
            <a:r>
              <a:rPr lang="en-US" sz="3200" dirty="0" smtClean="0"/>
              <a:t>.</a:t>
            </a:r>
          </a:p>
          <a:p>
            <a:pPr>
              <a:lnSpc>
                <a:spcPct val="90000"/>
              </a:lnSpc>
            </a:pPr>
            <a:r>
              <a:rPr lang="en-US" sz="3200" dirty="0" smtClean="0"/>
              <a:t>9</a:t>
            </a:r>
            <a:r>
              <a:rPr lang="en-US" sz="3200" dirty="0"/>
              <a:t>. Strengthen and direct development toward existing communities</a:t>
            </a:r>
          </a:p>
          <a:p>
            <a:pPr>
              <a:lnSpc>
                <a:spcPct val="90000"/>
              </a:lnSpc>
            </a:pPr>
            <a:r>
              <a:rPr lang="en-US" sz="3200" b="1" dirty="0" smtClean="0"/>
              <a:t>__________ -</a:t>
            </a:r>
            <a:r>
              <a:rPr lang="en-US" sz="3200" dirty="0" smtClean="0"/>
              <a:t>  </a:t>
            </a:r>
            <a:r>
              <a:rPr lang="en-US" sz="3200" dirty="0" smtClean="0"/>
              <a:t>Development </a:t>
            </a:r>
            <a:r>
              <a:rPr lang="en-US" sz="3200" dirty="0"/>
              <a:t>that fills in vacant lots </a:t>
            </a:r>
            <a:r>
              <a:rPr lang="en-US" sz="3200" dirty="0" smtClean="0"/>
              <a:t>within existing </a:t>
            </a:r>
            <a:r>
              <a:rPr lang="en-US" sz="3200" dirty="0"/>
              <a:t>communities</a:t>
            </a:r>
            <a:r>
              <a:rPr lang="en-US" sz="3200" dirty="0" smtClean="0"/>
              <a:t>.</a:t>
            </a:r>
          </a:p>
          <a:p>
            <a:pPr>
              <a:lnSpc>
                <a:spcPct val="90000"/>
              </a:lnSpc>
            </a:pPr>
            <a:r>
              <a:rPr lang="en-US" sz="3200" b="1" dirty="0" smtClean="0"/>
              <a:t>__________ _______ ____________ -</a:t>
            </a:r>
            <a:r>
              <a:rPr lang="en-US" sz="3200" b="1" dirty="0" smtClean="0"/>
              <a:t> </a:t>
            </a:r>
            <a:r>
              <a:rPr lang="en-US" sz="3200" dirty="0" smtClean="0"/>
              <a:t>A </a:t>
            </a:r>
            <a:r>
              <a:rPr lang="en-US" sz="3200" dirty="0"/>
              <a:t>restriction </a:t>
            </a:r>
            <a:r>
              <a:rPr lang="en-US" sz="3200" dirty="0" smtClean="0"/>
              <a:t>on development </a:t>
            </a:r>
            <a:r>
              <a:rPr lang="en-US" sz="3200" dirty="0"/>
              <a:t>outside a designated area. </a:t>
            </a:r>
            <a:endParaRPr lang="en-US" sz="3200" dirty="0" smtClean="0"/>
          </a:p>
          <a:p>
            <a:pPr>
              <a:lnSpc>
                <a:spcPct val="90000"/>
              </a:lnSpc>
            </a:pPr>
            <a:r>
              <a:rPr lang="en-US" sz="3200" dirty="0" smtClean="0"/>
              <a:t>10</a:t>
            </a:r>
            <a:r>
              <a:rPr lang="en-US" sz="3200" dirty="0"/>
              <a:t>. Make development decisions predictable, fair and cost-</a:t>
            </a:r>
            <a:r>
              <a:rPr lang="en-US" sz="3200" dirty="0" smtClean="0"/>
              <a:t>effective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391904503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/>
              <a:t>Tragedy of the Commons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/>
              <a:t>Tragedy of the </a:t>
            </a:r>
            <a:r>
              <a:rPr lang="en-US" b="1" dirty="0" smtClean="0"/>
              <a:t>commons – </a:t>
            </a:r>
          </a:p>
          <a:p>
            <a:pPr marL="0" indent="0">
              <a:buNone/>
            </a:pPr>
            <a:endParaRPr lang="en-US" b="1" dirty="0"/>
          </a:p>
          <a:p>
            <a:pPr marL="0" indent="0">
              <a:buNone/>
            </a:pPr>
            <a:endParaRPr lang="en-US" dirty="0" smtClean="0"/>
          </a:p>
          <a:p>
            <a:pPr lvl="0"/>
            <a:r>
              <a:rPr lang="en-US" dirty="0"/>
              <a:t>When many people share a common resource without agreement on or regulation of its use, it is likely to become overused very quickly</a:t>
            </a:r>
            <a:r>
              <a:rPr lang="en-US" dirty="0" smtClean="0"/>
              <a:t>.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0534313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/>
              <a:t>Tragedy of the Commons</a:t>
            </a:r>
            <a:br>
              <a:rPr lang="en-US" dirty="0"/>
            </a:b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006600"/>
            <a:ext cx="13004800" cy="573057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93374" y="8028439"/>
            <a:ext cx="12400197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>
                <a:solidFill>
                  <a:srgbClr val="010001"/>
                </a:solidFill>
                <a:latin typeface="Arial"/>
                <a:cs typeface="Arial"/>
              </a:rPr>
              <a:t>The tragedy of the commons. </a:t>
            </a:r>
            <a:r>
              <a:rPr lang="en-US" sz="2800" dirty="0">
                <a:solidFill>
                  <a:srgbClr val="010001"/>
                </a:solidFill>
                <a:latin typeface="Arial"/>
                <a:cs typeface="Arial"/>
              </a:rPr>
              <a:t>If the use of common land is not regulated in some way—by the users or by </a:t>
            </a:r>
            <a:r>
              <a:rPr lang="en-US" sz="2800" dirty="0" smtClean="0">
                <a:solidFill>
                  <a:srgbClr val="010001"/>
                </a:solidFill>
                <a:latin typeface="Arial"/>
                <a:cs typeface="Arial"/>
              </a:rPr>
              <a:t>a government </a:t>
            </a:r>
            <a:r>
              <a:rPr lang="en-US" sz="2800" dirty="0" smtClean="0">
                <a:solidFill>
                  <a:srgbClr val="010001"/>
                </a:solidFill>
                <a:latin typeface="Arial"/>
                <a:cs typeface="Arial"/>
              </a:rPr>
              <a:t>agency___________________  _____________________________________________________________</a:t>
            </a:r>
            <a:endParaRPr lang="en-US" sz="2800" dirty="0">
              <a:solidFill>
                <a:srgbClr val="010001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57437721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/>
              <a:t>Externalities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smtClean="0"/>
              <a:t>________________ -</a:t>
            </a:r>
            <a:r>
              <a:rPr lang="en-US" dirty="0" smtClean="0"/>
              <a:t>  </a:t>
            </a:r>
            <a:r>
              <a:rPr lang="en-US" dirty="0" smtClean="0"/>
              <a:t>The </a:t>
            </a:r>
            <a:r>
              <a:rPr lang="en-US" dirty="0"/>
              <a:t>cost or benefit of a good or </a:t>
            </a:r>
            <a:r>
              <a:rPr lang="en-US" dirty="0" smtClean="0"/>
              <a:t>service that </a:t>
            </a:r>
            <a:r>
              <a:rPr lang="en-US" dirty="0"/>
              <a:t>is not included in the purchase price of </a:t>
            </a:r>
            <a:r>
              <a:rPr lang="en-US" dirty="0" smtClean="0"/>
              <a:t>that good </a:t>
            </a:r>
            <a:r>
              <a:rPr lang="en-US" dirty="0"/>
              <a:t>or service</a:t>
            </a:r>
            <a:r>
              <a:rPr lang="en-US" dirty="0" smtClean="0"/>
              <a:t>.</a:t>
            </a:r>
          </a:p>
          <a:p>
            <a:pPr lvl="0"/>
            <a:r>
              <a:rPr lang="en-US" dirty="0"/>
              <a:t>Environmental scientists  are concerned about negative externalities because of the environmental damage for which no one bears the cost.  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4424382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70000" y="-283215"/>
            <a:ext cx="10464800" cy="2465387"/>
          </a:xfrm>
        </p:spPr>
        <p:txBody>
          <a:bodyPr/>
          <a:lstStyle/>
          <a:p>
            <a:pPr algn="l"/>
            <a:r>
              <a:rPr lang="en-US" dirty="0"/>
              <a:t>Maximum Sustainable Yield 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70000" y="2947888"/>
            <a:ext cx="10464800" cy="5840413"/>
          </a:xfrm>
        </p:spPr>
        <p:txBody>
          <a:bodyPr/>
          <a:lstStyle/>
          <a:p>
            <a:r>
              <a:rPr lang="en-US" b="1" dirty="0"/>
              <a:t>Maximum sustainable yield (</a:t>
            </a:r>
            <a:r>
              <a:rPr lang="en-US" b="1" dirty="0" smtClean="0"/>
              <a:t>MSY</a:t>
            </a:r>
            <a:r>
              <a:rPr lang="en-US" b="1" dirty="0" smtClean="0"/>
              <a:t>) –</a:t>
            </a:r>
            <a:endParaRPr lang="en-US" b="1" dirty="0"/>
          </a:p>
          <a:p>
            <a:pPr marL="0" indent="0">
              <a:buNone/>
            </a:pPr>
            <a:endParaRPr lang="en-US" dirty="0" smtClean="0"/>
          </a:p>
          <a:p>
            <a:pPr lvl="0"/>
            <a:r>
              <a:rPr lang="en-US" dirty="0"/>
              <a:t>Maximum sustainable yield varies </a:t>
            </a:r>
            <a:r>
              <a:rPr lang="en-US" dirty="0" smtClean="0"/>
              <a:t>_____  __ _____</a:t>
            </a:r>
            <a:r>
              <a:rPr lang="en-US" dirty="0" smtClean="0"/>
              <a:t>.</a:t>
            </a:r>
            <a:endParaRPr lang="en-US" dirty="0"/>
          </a:p>
          <a:p>
            <a:pPr lvl="0"/>
            <a:r>
              <a:rPr lang="en-US" dirty="0"/>
              <a:t>In theory, harvesting the </a:t>
            </a:r>
            <a:r>
              <a:rPr lang="en-US" dirty="0" smtClean="0"/>
              <a:t>____</a:t>
            </a:r>
            <a:r>
              <a:rPr lang="en-US" dirty="0" smtClean="0"/>
              <a:t> </a:t>
            </a:r>
            <a:r>
              <a:rPr lang="en-US" dirty="0"/>
              <a:t>should be </a:t>
            </a:r>
            <a:r>
              <a:rPr lang="en-US" dirty="0" smtClean="0"/>
              <a:t>____________</a:t>
            </a:r>
            <a:r>
              <a:rPr lang="en-US" dirty="0" smtClean="0"/>
              <a:t>. </a:t>
            </a:r>
            <a:r>
              <a:rPr lang="en-US" dirty="0"/>
              <a:t>In reality it is very difficult to calculate MSY</a:t>
            </a:r>
            <a:r>
              <a:rPr lang="en-US" dirty="0" smtClean="0"/>
              <a:t>.</a:t>
            </a:r>
            <a:endParaRPr lang="en-US" dirty="0"/>
          </a:p>
          <a:p>
            <a:pPr lvl="0"/>
            <a:r>
              <a:rPr lang="en-US" dirty="0"/>
              <a:t>Even when we do calculate MSY, it can take </a:t>
            </a:r>
            <a:r>
              <a:rPr lang="en-US" dirty="0" smtClean="0"/>
              <a:t>______  ___ _______</a:t>
            </a:r>
            <a:r>
              <a:rPr lang="en-US" dirty="0" smtClean="0"/>
              <a:t> </a:t>
            </a:r>
            <a:r>
              <a:rPr lang="en-US" dirty="0"/>
              <a:t>to determine whether a yield is truly sustainable.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5886598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 smtClean="0"/>
              <a:t>Maximum </a:t>
            </a:r>
            <a:r>
              <a:rPr lang="en-US" dirty="0"/>
              <a:t>Sustainable Yield</a:t>
            </a:r>
            <a:br>
              <a:rPr lang="en-US" dirty="0"/>
            </a:b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0000" y="1778900"/>
            <a:ext cx="8544743" cy="668138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336149" y="8479195"/>
            <a:ext cx="12213447" cy="1200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>
                <a:solidFill>
                  <a:srgbClr val="010001"/>
                </a:solidFill>
                <a:latin typeface="Arial"/>
                <a:cs typeface="Arial"/>
              </a:rPr>
              <a:t>Maximum sustainable yield. </a:t>
            </a:r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Every </a:t>
            </a:r>
            <a:r>
              <a:rPr lang="en-US" sz="2400" dirty="0" smtClean="0">
                <a:solidFill>
                  <a:srgbClr val="010001"/>
                </a:solidFill>
                <a:latin typeface="Arial"/>
                <a:cs typeface="Arial"/>
              </a:rPr>
              <a:t>population has </a:t>
            </a:r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a point at which a maximum number of individuals can </a:t>
            </a:r>
            <a:r>
              <a:rPr lang="en-US" sz="2400" dirty="0" smtClean="0">
                <a:solidFill>
                  <a:srgbClr val="010001"/>
                </a:solidFill>
                <a:latin typeface="Arial"/>
                <a:cs typeface="Arial"/>
              </a:rPr>
              <a:t>be harvested </a:t>
            </a:r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sustainably. That point is often reached when </a:t>
            </a:r>
            <a:r>
              <a:rPr lang="en-US" sz="2400" dirty="0" smtClean="0">
                <a:solidFill>
                  <a:srgbClr val="010001"/>
                </a:solidFill>
                <a:latin typeface="Arial"/>
                <a:cs typeface="Arial"/>
              </a:rPr>
              <a:t>the population </a:t>
            </a:r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size is about one-half the carrying capacity.</a:t>
            </a:r>
          </a:p>
        </p:txBody>
      </p:sp>
    </p:spTree>
    <p:extLst>
      <p:ext uri="{BB962C8B-B14F-4D97-AF65-F5344CB8AC3E}">
        <p14:creationId xmlns:p14="http://schemas.microsoft.com/office/powerpoint/2010/main" val="233882873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/>
              <a:t>Public lands are classified according to their use</a:t>
            </a:r>
            <a:br>
              <a:rPr lang="en-US" dirty="0"/>
            </a:b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7600" y="1920703"/>
            <a:ext cx="9262798" cy="6777657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97600" y="8679767"/>
            <a:ext cx="1223212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010001"/>
                </a:solidFill>
                <a:latin typeface="Arial"/>
                <a:cs typeface="Arial"/>
              </a:rPr>
              <a:t>Protected land and marine areas of the world. </a:t>
            </a:r>
            <a:r>
              <a:rPr lang="en-US" sz="2800" dirty="0">
                <a:solidFill>
                  <a:srgbClr val="010001"/>
                </a:solidFill>
                <a:latin typeface="Arial"/>
                <a:cs typeface="Arial"/>
              </a:rPr>
              <a:t>Protected areas are distributed </a:t>
            </a:r>
            <a:r>
              <a:rPr lang="en-US" sz="2800" dirty="0" smtClean="0">
                <a:solidFill>
                  <a:srgbClr val="010001"/>
                </a:solidFill>
                <a:latin typeface="Arial"/>
                <a:cs typeface="Arial"/>
              </a:rPr>
              <a:t>around the </a:t>
            </a:r>
            <a:r>
              <a:rPr lang="en-US" sz="2800" dirty="0">
                <a:solidFill>
                  <a:srgbClr val="010001"/>
                </a:solidFill>
                <a:latin typeface="Arial"/>
                <a:cs typeface="Arial"/>
              </a:rPr>
              <a:t>globe.</a:t>
            </a:r>
          </a:p>
        </p:txBody>
      </p:sp>
    </p:spTree>
    <p:extLst>
      <p:ext uri="{BB962C8B-B14F-4D97-AF65-F5344CB8AC3E}">
        <p14:creationId xmlns:p14="http://schemas.microsoft.com/office/powerpoint/2010/main" val="204248361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PT_BASIC FORMAT_STYLE_Light_Orange">
  <a:themeElements>
    <a:clrScheme name="">
      <a:dk1>
        <a:srgbClr val="808080"/>
      </a:dk1>
      <a:lt1>
        <a:srgbClr val="FEFFFE"/>
      </a:lt1>
      <a:dk2>
        <a:srgbClr val="010001"/>
      </a:dk2>
      <a:lt2>
        <a:srgbClr val="000000"/>
      </a:lt2>
      <a:accent1>
        <a:srgbClr val="BBE0E3"/>
      </a:accent1>
      <a:accent2>
        <a:srgbClr val="333399"/>
      </a:accent2>
      <a:accent3>
        <a:srgbClr val="AAAAAA"/>
      </a:accent3>
      <a:accent4>
        <a:srgbClr val="D9DAD9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Title &amp; Bullets">
      <a:majorFont>
        <a:latin typeface="Lucida Grande"/>
        <a:ea typeface="ＭＳ Ｐゴシック"/>
        <a:cs typeface=""/>
      </a:majorFont>
      <a:minorFont>
        <a:latin typeface="Lucida Grande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0">
          <a:gsLst>
            <a:gs pos="0">
              <a:srgbClr val="074EB3"/>
            </a:gs>
            <a:gs pos="100000">
              <a:srgbClr val="0B3280"/>
            </a:gs>
          </a:gsLst>
          <a:lin ang="5400000" scaled="1"/>
        </a:gradFill>
        <a:ln>
          <a:noFill/>
        </a:ln>
        <a:effectLst/>
        <a:extLst>
          <a:ext uri="{91240B29-F687-4F45-9708-019B960494DF}">
            <a14:hiddenLine xmlns:a14="http://schemas.microsoft.com/office/drawing/2010/main" w="127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200" b="0" i="0" u="none" strike="noStrike" cap="none" normalizeH="0" baseline="0">
            <a:ln>
              <a:noFill/>
            </a:ln>
            <a:solidFill>
              <a:srgbClr val="FEFFFE"/>
            </a:solidFill>
            <a:effectLst/>
            <a:latin typeface="Lucida Grande" charset="0"/>
            <a:ea typeface="ＭＳ Ｐゴシック" charset="0"/>
            <a:sym typeface="Lucida Grande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0">
          <a:gsLst>
            <a:gs pos="0">
              <a:srgbClr val="074EB3"/>
            </a:gs>
            <a:gs pos="100000">
              <a:srgbClr val="0B3280"/>
            </a:gs>
          </a:gsLst>
          <a:lin ang="5400000" scaled="1"/>
        </a:gradFill>
        <a:ln>
          <a:noFill/>
        </a:ln>
        <a:effectLst/>
        <a:extLst>
          <a:ext uri="{91240B29-F687-4F45-9708-019B960494DF}">
            <a14:hiddenLine xmlns:a14="http://schemas.microsoft.com/office/drawing/2010/main" w="127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200" b="0" i="0" u="none" strike="noStrike" cap="none" normalizeH="0" baseline="0">
            <a:ln>
              <a:noFill/>
            </a:ln>
            <a:solidFill>
              <a:srgbClr val="FEFFFE"/>
            </a:solidFill>
            <a:effectLst/>
            <a:latin typeface="Lucida Grande" charset="0"/>
            <a:ea typeface="ＭＳ Ｐゴシック" charset="0"/>
            <a:sym typeface="Lucida Grande" charset="0"/>
          </a:defRPr>
        </a:defPPr>
      </a:lstStyle>
    </a:lnDef>
  </a:objectDefaults>
  <a:extraClrSchemeLst>
    <a:extraClrScheme>
      <a:clrScheme name="Title &amp; Bullets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PPT_BASIC FORMAT_STYLE_Light_Orange.thmx</Template>
  <TotalTime>103</TotalTime>
  <Words>1559</Words>
  <Application>Microsoft Office PowerPoint</Application>
  <PresentationFormat>Custom</PresentationFormat>
  <Paragraphs>161</Paragraphs>
  <Slides>36</Slides>
  <Notes>4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36</vt:i4>
      </vt:variant>
    </vt:vector>
  </HeadingPairs>
  <TitlesOfParts>
    <vt:vector size="37" baseType="lpstr">
      <vt:lpstr>PPT_BASIC FORMAT_STYLE_Light_Orange</vt:lpstr>
      <vt:lpstr>PowerPoint Presentation</vt:lpstr>
      <vt:lpstr>Module 29   Land Use Concepts and Classification </vt:lpstr>
      <vt:lpstr>Human land use affects the environment in many ways </vt:lpstr>
      <vt:lpstr>Tragedy of the Commons </vt:lpstr>
      <vt:lpstr>Tragedy of the Commons </vt:lpstr>
      <vt:lpstr>Externalities </vt:lpstr>
      <vt:lpstr>Maximum Sustainable Yield  </vt:lpstr>
      <vt:lpstr>Maximum Sustainable Yield </vt:lpstr>
      <vt:lpstr>Public lands are classified according to their use </vt:lpstr>
      <vt:lpstr>  International Categories of Public Lands </vt:lpstr>
      <vt:lpstr>International Categories of Public Lands (Cont.)</vt:lpstr>
      <vt:lpstr>Public Lands in the United States </vt:lpstr>
      <vt:lpstr>Public Lands in the United States </vt:lpstr>
      <vt:lpstr>Public Lands in the United States </vt:lpstr>
      <vt:lpstr>Public Lands in the United States </vt:lpstr>
      <vt:lpstr>Module 30   Land Management Practices </vt:lpstr>
      <vt:lpstr>Land management practices vary according to land use </vt:lpstr>
      <vt:lpstr>Rangelands </vt:lpstr>
      <vt:lpstr>Forests </vt:lpstr>
      <vt:lpstr>  Timber Harvest Practices </vt:lpstr>
      <vt:lpstr>Timber Harvest Practices </vt:lpstr>
      <vt:lpstr>Reforestation </vt:lpstr>
      <vt:lpstr>Fire Management </vt:lpstr>
      <vt:lpstr>Fire Management </vt:lpstr>
      <vt:lpstr>National Parks </vt:lpstr>
      <vt:lpstr>Wildlife Refuges and Wilderness Areas </vt:lpstr>
      <vt:lpstr>Federal Regulation of Land Use </vt:lpstr>
      <vt:lpstr>Residential land use is expanding </vt:lpstr>
      <vt:lpstr>Residential Land Use </vt:lpstr>
      <vt:lpstr>Causes and Consequences of Urban Sprawl </vt:lpstr>
      <vt:lpstr>Urban Sprawl </vt:lpstr>
      <vt:lpstr>Urban Sprawl </vt:lpstr>
      <vt:lpstr>Urban Sprawl </vt:lpstr>
      <vt:lpstr>Smart Growth </vt:lpstr>
      <vt:lpstr>PowerPoint Presentation</vt:lpstr>
      <vt:lpstr>Smart Growth 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Leah Kohn</dc:creator>
  <cp:lastModifiedBy>test</cp:lastModifiedBy>
  <cp:revision>25</cp:revision>
  <dcterms:created xsi:type="dcterms:W3CDTF">2015-05-12T07:08:28Z</dcterms:created>
  <dcterms:modified xsi:type="dcterms:W3CDTF">2016-02-16T18:39:28Z</dcterms:modified>
</cp:coreProperties>
</file>